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F1"/>
    <a:srgbClr val="FBC23F"/>
    <a:srgbClr val="FFFDAD"/>
    <a:srgbClr val="B55956"/>
    <a:srgbClr val="DF6E6B"/>
    <a:srgbClr val="256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/>
    <p:restoredTop sz="94650"/>
  </p:normalViewPr>
  <p:slideViewPr>
    <p:cSldViewPr>
      <p:cViewPr>
        <p:scale>
          <a:sx n="90" d="100"/>
          <a:sy n="90" d="100"/>
        </p:scale>
        <p:origin x="2352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edl.blogspot.com/2009/08/get-him-to-greek-katy-perry-christina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wpbeginner.com/opinion/wix-vs-wordpress-which-one-is-better-pros-and-c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pbeginner.com/wp-tutorials/how-to-start-an-online-store/" TargetMode="External"/><Relationship Id="rId5" Type="http://schemas.openxmlformats.org/officeDocument/2006/relationships/hyperlink" Target="https://www.wpbeginner.com/beginners-guide/how-much-does-it-cost-to-build-a-wordpress-website/" TargetMode="External"/><Relationship Id="rId4" Type="http://schemas.openxmlformats.org/officeDocument/2006/relationships/hyperlink" Target="https://www.wpbeginner.com/beginners-guide/how-to-choose-the-best-website-build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C5CB0B-4E3C-2941-B682-EA9CEBBFC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693"/>
          <a:stretch/>
        </p:blipFill>
        <p:spPr>
          <a:xfrm>
            <a:off x="-76200" y="0"/>
            <a:ext cx="9220200" cy="6893011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AE40D1AB-1CF1-A447-8BE0-DCE0F70C2C81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46938-84AE-E946-B70C-E008E43DC5A1}"/>
              </a:ext>
            </a:extLst>
          </p:cNvPr>
          <p:cNvSpPr/>
          <p:nvPr/>
        </p:nvSpPr>
        <p:spPr>
          <a:xfrm>
            <a:off x="-76200" y="1524000"/>
            <a:ext cx="9220200" cy="2819399"/>
          </a:xfrm>
          <a:prstGeom prst="rect">
            <a:avLst/>
          </a:prstGeom>
          <a:solidFill>
            <a:srgbClr val="FBFF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8FB27-C309-D94F-B4F7-72A7F1422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/>
          <a:stretch/>
        </p:blipFill>
        <p:spPr>
          <a:xfrm>
            <a:off x="2400300" y="1828800"/>
            <a:ext cx="4343400" cy="2057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4FEE0A-DEAF-6E46-B5BF-B1725F0D50D4}"/>
              </a:ext>
            </a:extLst>
          </p:cNvPr>
          <p:cNvSpPr txBox="1"/>
          <p:nvPr/>
        </p:nvSpPr>
        <p:spPr>
          <a:xfrm>
            <a:off x="2405062" y="3821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BC23F"/>
                </a:solidFill>
                <a:latin typeface="Agency FB" panose="020F0502020204030204" pitchFamily="34" charset="0"/>
                <a:cs typeface="Agency FB" panose="020F0502020204030204" pitchFamily="34" charset="0"/>
              </a:rPr>
              <a:t>Future State 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BB4ACE3-F896-CC45-B0C0-6D23564FD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/>
          <a:stretch/>
        </p:blipFill>
        <p:spPr>
          <a:xfrm>
            <a:off x="0" y="-26990"/>
            <a:ext cx="9372600" cy="6884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7190B6-FFE8-2948-8903-CBCE9782E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59578"/>
              </p:ext>
            </p:extLst>
          </p:nvPr>
        </p:nvGraphicFramePr>
        <p:xfrm>
          <a:off x="381000" y="1397000"/>
          <a:ext cx="8382000" cy="5079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7411538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2283682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32329512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6038179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31923599"/>
                    </a:ext>
                  </a:extLst>
                </a:gridCol>
              </a:tblGrid>
              <a:tr h="725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023774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 -Hosting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6977011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&amp; Layout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67460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Plugins &amp; More 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0387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Commerce &amp;</a:t>
                      </a:r>
                    </a:p>
                    <a:p>
                      <a:pPr algn="ctr"/>
                      <a:r>
                        <a:rPr lang="en-US" dirty="0"/>
                        <a:t>Donations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864147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Ease of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53372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429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1F4E13-036C-D646-96C5-E222E0299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52" y="990600"/>
            <a:ext cx="1311248" cy="1046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43992-3F06-464A-85F9-BE2EF2BBB0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3505200" y="990600"/>
            <a:ext cx="2169718" cy="930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B3FDF-143B-EE42-ADCC-1CAF59018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47" y="1007250"/>
            <a:ext cx="1030014" cy="1030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62B2F-861F-FD48-AA52-D267C158F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8" y="1219200"/>
            <a:ext cx="1533012" cy="6821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C0A447-AD80-F245-A2F6-7E89E6EF23CA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Overall Comparison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7972B37-0D35-5B4F-87EE-B9A4E85295E7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D565FB-237C-D44D-A391-DCF99625E9E3}"/>
              </a:ext>
            </a:extLst>
          </p:cNvPr>
          <p:cNvSpPr/>
          <p:nvPr/>
        </p:nvSpPr>
        <p:spPr>
          <a:xfrm>
            <a:off x="2659076" y="2214562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531BB3-55C8-7140-A9AC-6E6F9855CF46}"/>
              </a:ext>
            </a:extLst>
          </p:cNvPr>
          <p:cNvSpPr/>
          <p:nvPr/>
        </p:nvSpPr>
        <p:spPr>
          <a:xfrm>
            <a:off x="4319397" y="2214562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240E9C-0355-FE41-8F10-40C7C3FA63A8}"/>
              </a:ext>
            </a:extLst>
          </p:cNvPr>
          <p:cNvSpPr/>
          <p:nvPr/>
        </p:nvSpPr>
        <p:spPr>
          <a:xfrm>
            <a:off x="7649632" y="2214562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B350A8-CC43-A342-BF92-EA88FED13E75}"/>
              </a:ext>
            </a:extLst>
          </p:cNvPr>
          <p:cNvSpPr/>
          <p:nvPr/>
        </p:nvSpPr>
        <p:spPr>
          <a:xfrm>
            <a:off x="2659076" y="2975332"/>
            <a:ext cx="541324" cy="528638"/>
          </a:xfrm>
          <a:prstGeom prst="ellipse">
            <a:avLst/>
          </a:prstGeom>
          <a:solidFill>
            <a:srgbClr val="FFFDAD"/>
          </a:solidFill>
          <a:ln>
            <a:solidFill>
              <a:srgbClr val="FFF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F3A639-3080-E246-A33E-ECE028DF7E37}"/>
              </a:ext>
            </a:extLst>
          </p:cNvPr>
          <p:cNvSpPr/>
          <p:nvPr/>
        </p:nvSpPr>
        <p:spPr>
          <a:xfrm>
            <a:off x="4301338" y="2975332"/>
            <a:ext cx="541324" cy="528638"/>
          </a:xfrm>
          <a:prstGeom prst="ellipse">
            <a:avLst/>
          </a:prstGeom>
          <a:solidFill>
            <a:srgbClr val="FFFDAD"/>
          </a:solidFill>
          <a:ln>
            <a:solidFill>
              <a:srgbClr val="FFF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DAC97D-A016-F44E-A84E-2807193DD969}"/>
              </a:ext>
            </a:extLst>
          </p:cNvPr>
          <p:cNvSpPr/>
          <p:nvPr/>
        </p:nvSpPr>
        <p:spPr>
          <a:xfrm>
            <a:off x="5953492" y="2975332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D0CFBA-ACC6-3746-89B2-89827DB01924}"/>
              </a:ext>
            </a:extLst>
          </p:cNvPr>
          <p:cNvSpPr/>
          <p:nvPr/>
        </p:nvSpPr>
        <p:spPr>
          <a:xfrm>
            <a:off x="5959392" y="2216943"/>
            <a:ext cx="541324" cy="528638"/>
          </a:xfrm>
          <a:prstGeom prst="ellipse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3796AD-8BE7-054D-91B7-BDA619B6091E}"/>
              </a:ext>
            </a:extLst>
          </p:cNvPr>
          <p:cNvSpPr/>
          <p:nvPr/>
        </p:nvSpPr>
        <p:spPr>
          <a:xfrm>
            <a:off x="7649632" y="2975332"/>
            <a:ext cx="541324" cy="528638"/>
          </a:xfrm>
          <a:prstGeom prst="ellipse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83EC4F-9ADF-7944-92F7-9A86F41F0ABD}"/>
              </a:ext>
            </a:extLst>
          </p:cNvPr>
          <p:cNvSpPr/>
          <p:nvPr/>
        </p:nvSpPr>
        <p:spPr>
          <a:xfrm>
            <a:off x="7649632" y="5821670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123076-0BE4-734A-BE7E-024767ADD751}"/>
              </a:ext>
            </a:extLst>
          </p:cNvPr>
          <p:cNvSpPr/>
          <p:nvPr/>
        </p:nvSpPr>
        <p:spPr>
          <a:xfrm>
            <a:off x="7649632" y="5114720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64C9F9-019C-B943-829E-4EBDAB7739C7}"/>
              </a:ext>
            </a:extLst>
          </p:cNvPr>
          <p:cNvSpPr/>
          <p:nvPr/>
        </p:nvSpPr>
        <p:spPr>
          <a:xfrm>
            <a:off x="7649632" y="4398245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70EF4F-9C41-674D-B294-4CD7E07B12FD}"/>
              </a:ext>
            </a:extLst>
          </p:cNvPr>
          <p:cNvSpPr/>
          <p:nvPr/>
        </p:nvSpPr>
        <p:spPr>
          <a:xfrm>
            <a:off x="7649632" y="3681770"/>
            <a:ext cx="541324" cy="528638"/>
          </a:xfrm>
          <a:prstGeom prst="ellipse">
            <a:avLst/>
          </a:prstGeom>
          <a:solidFill>
            <a:srgbClr val="FFFDAD"/>
          </a:solidFill>
          <a:ln>
            <a:solidFill>
              <a:srgbClr val="FFF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DB8979-6CD7-9D45-988F-8A43E2ED3B65}"/>
              </a:ext>
            </a:extLst>
          </p:cNvPr>
          <p:cNvSpPr/>
          <p:nvPr/>
        </p:nvSpPr>
        <p:spPr>
          <a:xfrm>
            <a:off x="4297053" y="3670299"/>
            <a:ext cx="541324" cy="528638"/>
          </a:xfrm>
          <a:prstGeom prst="ellipse">
            <a:avLst/>
          </a:prstGeom>
          <a:solidFill>
            <a:srgbClr val="FFFDAD"/>
          </a:solidFill>
          <a:ln>
            <a:solidFill>
              <a:srgbClr val="FFF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DA93DC-FECE-FF45-93F3-D7A13772538A}"/>
              </a:ext>
            </a:extLst>
          </p:cNvPr>
          <p:cNvSpPr/>
          <p:nvPr/>
        </p:nvSpPr>
        <p:spPr>
          <a:xfrm>
            <a:off x="5953492" y="5821158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22ACD5-7CB6-2045-A5A6-3D375DFED39C}"/>
              </a:ext>
            </a:extLst>
          </p:cNvPr>
          <p:cNvSpPr/>
          <p:nvPr/>
        </p:nvSpPr>
        <p:spPr>
          <a:xfrm>
            <a:off x="5953492" y="5133335"/>
            <a:ext cx="541324" cy="528638"/>
          </a:xfrm>
          <a:prstGeom prst="ellipse">
            <a:avLst/>
          </a:prstGeom>
          <a:solidFill>
            <a:srgbClr val="FFFDAD"/>
          </a:solidFill>
          <a:ln>
            <a:solidFill>
              <a:srgbClr val="FFF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75C3C1-8D83-0442-8B3A-082A7C8906A6}"/>
              </a:ext>
            </a:extLst>
          </p:cNvPr>
          <p:cNvSpPr/>
          <p:nvPr/>
        </p:nvSpPr>
        <p:spPr>
          <a:xfrm>
            <a:off x="5953492" y="4398245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CC57F2-575C-9148-BF44-6DD590B5C6E5}"/>
              </a:ext>
            </a:extLst>
          </p:cNvPr>
          <p:cNvSpPr/>
          <p:nvPr/>
        </p:nvSpPr>
        <p:spPr>
          <a:xfrm>
            <a:off x="5959055" y="3672680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71239A-345C-FA42-9C73-75D35946040F}"/>
              </a:ext>
            </a:extLst>
          </p:cNvPr>
          <p:cNvSpPr/>
          <p:nvPr/>
        </p:nvSpPr>
        <p:spPr>
          <a:xfrm>
            <a:off x="2653888" y="5821158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58C18A-8130-D143-8D4C-DD2C8FB278C8}"/>
              </a:ext>
            </a:extLst>
          </p:cNvPr>
          <p:cNvSpPr/>
          <p:nvPr/>
        </p:nvSpPr>
        <p:spPr>
          <a:xfrm>
            <a:off x="2664639" y="5114720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8093F15-E526-F049-B724-7B9B02E88085}"/>
              </a:ext>
            </a:extLst>
          </p:cNvPr>
          <p:cNvSpPr/>
          <p:nvPr/>
        </p:nvSpPr>
        <p:spPr>
          <a:xfrm>
            <a:off x="2655114" y="4373035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7E95A9-4DEE-C44D-B737-B45BF6F33FA8}"/>
              </a:ext>
            </a:extLst>
          </p:cNvPr>
          <p:cNvSpPr/>
          <p:nvPr/>
        </p:nvSpPr>
        <p:spPr>
          <a:xfrm>
            <a:off x="2655114" y="3681592"/>
            <a:ext cx="541324" cy="528638"/>
          </a:xfrm>
          <a:prstGeom prst="ellipse">
            <a:avLst/>
          </a:prstGeom>
          <a:solidFill>
            <a:srgbClr val="FFFDAD"/>
          </a:solidFill>
          <a:ln>
            <a:solidFill>
              <a:srgbClr val="FFF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A63587-33E5-114A-BCA2-7536D48479C6}"/>
              </a:ext>
            </a:extLst>
          </p:cNvPr>
          <p:cNvSpPr/>
          <p:nvPr/>
        </p:nvSpPr>
        <p:spPr>
          <a:xfrm>
            <a:off x="4297053" y="4376737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FD891E-2EDA-CE4F-A7C6-31A4FAC078BD}"/>
              </a:ext>
            </a:extLst>
          </p:cNvPr>
          <p:cNvSpPr/>
          <p:nvPr/>
        </p:nvSpPr>
        <p:spPr>
          <a:xfrm>
            <a:off x="4297053" y="5114720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141410-E677-F341-8373-1F957E5249F4}"/>
              </a:ext>
            </a:extLst>
          </p:cNvPr>
          <p:cNvSpPr/>
          <p:nvPr/>
        </p:nvSpPr>
        <p:spPr>
          <a:xfrm>
            <a:off x="4297053" y="5824356"/>
            <a:ext cx="541324" cy="5286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B28091D-3E1F-544C-AE3A-620C3D986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5093" r="5366"/>
          <a:stretch/>
        </p:blipFill>
        <p:spPr>
          <a:xfrm>
            <a:off x="1" y="-1"/>
            <a:ext cx="9144000" cy="6862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A6C4A-C27E-7A41-B6F0-C336AA45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Recommendation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49ABC15-7C7A-8A40-92D2-7FBCF4C50043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D853B-7BDC-294C-B27B-0A868256CB28}"/>
              </a:ext>
            </a:extLst>
          </p:cNvPr>
          <p:cNvSpPr/>
          <p:nvPr/>
        </p:nvSpPr>
        <p:spPr>
          <a:xfrm>
            <a:off x="152400" y="4425928"/>
            <a:ext cx="8799963" cy="202886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666E9-A18D-0B4B-B94F-AAA75A20D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" y="4468451"/>
            <a:ext cx="1916827" cy="19168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BC23C5-FB23-754C-8B8A-4FF6A57EB7DF}"/>
              </a:ext>
            </a:extLst>
          </p:cNvPr>
          <p:cNvSpPr/>
          <p:nvPr/>
        </p:nvSpPr>
        <p:spPr>
          <a:xfrm>
            <a:off x="152400" y="1417638"/>
            <a:ext cx="8799964" cy="202886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369A4-3B8C-5F47-A188-5AD5C9516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" y="1431135"/>
            <a:ext cx="2216514" cy="1769265"/>
          </a:xfrm>
          <a:prstGeom prst="rect">
            <a:avLst/>
          </a:prstGeom>
        </p:spPr>
      </p:pic>
      <p:pic>
        <p:nvPicPr>
          <p:cNvPr id="13" name="Picture 12" descr="Get Him to The Greek, Katy Perry, Christina Aguilera,P!nk ...">
            <a:extLst>
              <a:ext uri="{FF2B5EF4-FFF2-40B4-BE49-F238E27FC236}">
                <a16:creationId xmlns:a16="http://schemas.microsoft.com/office/drawing/2014/main" id="{7549DB18-5E2F-B142-ABE5-DBE7A28B1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" y="3657601"/>
            <a:ext cx="805317" cy="4485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88723A-E5E5-1C42-97DE-BF96F6B666FE}"/>
              </a:ext>
            </a:extLst>
          </p:cNvPr>
          <p:cNvSpPr txBox="1"/>
          <p:nvPr/>
        </p:nvSpPr>
        <p:spPr>
          <a:xfrm>
            <a:off x="2858391" y="1838182"/>
            <a:ext cx="605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Ease of use and ease of maintenance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Limited flexibility and customization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CC8628-B1F1-B044-B11D-8BE731A17E91}"/>
              </a:ext>
            </a:extLst>
          </p:cNvPr>
          <p:cNvSpPr txBox="1"/>
          <p:nvPr/>
        </p:nvSpPr>
        <p:spPr>
          <a:xfrm>
            <a:off x="2858391" y="4618988"/>
            <a:ext cx="6202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complex and more time on maintenance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By far the most flexibility and customizable options</a:t>
            </a:r>
          </a:p>
        </p:txBody>
      </p:sp>
    </p:spTree>
    <p:extLst>
      <p:ext uri="{BB962C8B-B14F-4D97-AF65-F5344CB8AC3E}">
        <p14:creationId xmlns:p14="http://schemas.microsoft.com/office/powerpoint/2010/main" val="68198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201D1C-00D2-534D-BA3A-623C8D37A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/>
          <a:stretch/>
        </p:blipFill>
        <p:spPr>
          <a:xfrm>
            <a:off x="0" y="-26990"/>
            <a:ext cx="9372600" cy="6884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FAC24-B878-3643-9A6F-5409D028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FF91B-CC4D-624E-9406-014E07B9D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hlinkClick r:id="rId4"/>
              </a:rPr>
              <a:t>https://www.wpbeginner.com/opinion/squarespace-vs-wordpress-which-one-is-better-pros-and-cons/</a:t>
            </a:r>
          </a:p>
          <a:p>
            <a:r>
              <a:rPr lang="en-US" sz="2000" dirty="0">
                <a:hlinkClick r:id="rId4"/>
              </a:rPr>
              <a:t>https://www.wpbeginner.com/beginners-guide/how-to-choose-the-best-website-builder/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https://www.wpbeginner.com/beginners-guide/how-much-does-it-cost-to-build-a-wordpress-website/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https://www.wpbeginner.com/wp-tutorials/how-to-start-an-online-store/</a:t>
            </a:r>
            <a:endParaRPr lang="en-US" sz="2000" dirty="0"/>
          </a:p>
          <a:p>
            <a:r>
              <a:rPr lang="en-US" sz="2000" dirty="0">
                <a:hlinkClick r:id="rId7"/>
              </a:rPr>
              <a:t>https://www.wpbeginner.com/opinion/wix-vs-wordpress-which-one-is-better-pros-and-cons/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9BE3A10-09A4-B244-82EC-B13428EDD206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0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201D1C-00D2-534D-BA3A-623C8D37A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/>
          <a:stretch/>
        </p:blipFill>
        <p:spPr>
          <a:xfrm>
            <a:off x="0" y="-26990"/>
            <a:ext cx="9372600" cy="6884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FAC24-B878-3643-9A6F-5409D028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FF91B-CC4D-624E-9406-014E07B9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Platforms to Compare</a:t>
            </a:r>
          </a:p>
          <a:p>
            <a:r>
              <a:rPr lang="en-US" dirty="0"/>
              <a:t>Comparison Topics</a:t>
            </a:r>
          </a:p>
          <a:p>
            <a:pPr lvl="1"/>
            <a:r>
              <a:rPr lang="en-US" dirty="0"/>
              <a:t>Hosting</a:t>
            </a:r>
          </a:p>
          <a:p>
            <a:pPr lvl="1"/>
            <a:r>
              <a:rPr lang="en-US" dirty="0"/>
              <a:t>Design &amp; Layout</a:t>
            </a:r>
          </a:p>
          <a:p>
            <a:pPr lvl="1"/>
            <a:r>
              <a:rPr lang="en-US" dirty="0"/>
              <a:t>Plugins &amp; Additional Functionality</a:t>
            </a:r>
          </a:p>
          <a:p>
            <a:pPr lvl="1"/>
            <a:r>
              <a:rPr lang="en-US" dirty="0"/>
              <a:t>Commerce/Donations</a:t>
            </a:r>
          </a:p>
          <a:p>
            <a:pPr lvl="1"/>
            <a:r>
              <a:rPr lang="en-US" dirty="0"/>
              <a:t>Platform Flexibility</a:t>
            </a:r>
          </a:p>
          <a:p>
            <a:pPr lvl="1"/>
            <a:r>
              <a:rPr lang="en-US" dirty="0"/>
              <a:t>Cost</a:t>
            </a:r>
          </a:p>
          <a:p>
            <a:r>
              <a:rPr lang="en-US" dirty="0"/>
              <a:t>Suggestion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9BE3A10-09A4-B244-82EC-B13428EDD206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1E7468-FDCE-1340-8FB1-C1D2EFBA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0" t="14095"/>
          <a:stretch/>
        </p:blipFill>
        <p:spPr>
          <a:xfrm>
            <a:off x="0" y="0"/>
            <a:ext cx="9347642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DAF-A341-C248-AF83-11C91BCF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Platforms in Comparison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A6DD4BB-6AAB-EC4C-B405-46E18725BF4C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AEF67-074B-DC44-9852-322F2A849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02960"/>
            <a:ext cx="2590800" cy="1152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585ED-B95C-CC4B-B5B3-84B1765E2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35" y="1707360"/>
            <a:ext cx="1966818" cy="1966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4DB53-1D91-D948-80A0-209DC0C3C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51" y="1800437"/>
            <a:ext cx="2230795" cy="1780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B569DF-C70F-3D4C-92D1-23E4CD4555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1017521" y="4346295"/>
            <a:ext cx="3554479" cy="1524000"/>
          </a:xfrm>
          <a:prstGeom prst="rect">
            <a:avLst/>
          </a:prstGeom>
        </p:spPr>
      </p:pic>
      <p:sp>
        <p:nvSpPr>
          <p:cNvPr id="15" name="Up-Down Arrow 14">
            <a:extLst>
              <a:ext uri="{FF2B5EF4-FFF2-40B4-BE49-F238E27FC236}">
                <a16:creationId xmlns:a16="http://schemas.microsoft.com/office/drawing/2014/main" id="{B21D38BF-19D9-5B40-9FED-9CE9168EDEAF}"/>
              </a:ext>
            </a:extLst>
          </p:cNvPr>
          <p:cNvSpPr/>
          <p:nvPr/>
        </p:nvSpPr>
        <p:spPr>
          <a:xfrm>
            <a:off x="4213771" y="1506825"/>
            <a:ext cx="610754" cy="4741575"/>
          </a:xfrm>
          <a:prstGeom prst="upDownArrow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>
            <a:extLst>
              <a:ext uri="{FF2B5EF4-FFF2-40B4-BE49-F238E27FC236}">
                <a16:creationId xmlns:a16="http://schemas.microsoft.com/office/drawing/2014/main" id="{EE85E1E3-6489-114D-AF67-6DD21DF9311B}"/>
              </a:ext>
            </a:extLst>
          </p:cNvPr>
          <p:cNvSpPr/>
          <p:nvPr/>
        </p:nvSpPr>
        <p:spPr>
          <a:xfrm rot="5400000">
            <a:off x="4268629" y="441463"/>
            <a:ext cx="610754" cy="7104949"/>
          </a:xfrm>
          <a:prstGeom prst="upDownArrow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8862964-F6E8-424D-AAB3-515E36E41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693"/>
          <a:stretch/>
        </p:blipFill>
        <p:spPr>
          <a:xfrm>
            <a:off x="-76200" y="0"/>
            <a:ext cx="9220200" cy="689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33F31-B3D5-D940-889E-AD7A1748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Hosting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265B172-2DBD-734C-A2E2-FACC2364611E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C0B77-4A60-2047-9782-825054790608}"/>
              </a:ext>
            </a:extLst>
          </p:cNvPr>
          <p:cNvSpPr/>
          <p:nvPr/>
        </p:nvSpPr>
        <p:spPr>
          <a:xfrm>
            <a:off x="376989" y="1379538"/>
            <a:ext cx="1905000" cy="5516562"/>
          </a:xfrm>
          <a:prstGeom prst="rect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53BCB-0009-414D-96A8-51D539B5396C}"/>
              </a:ext>
            </a:extLst>
          </p:cNvPr>
          <p:cNvSpPr/>
          <p:nvPr/>
        </p:nvSpPr>
        <p:spPr>
          <a:xfrm>
            <a:off x="2562726" y="1399591"/>
            <a:ext cx="1905000" cy="5516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21A53C-D9D2-E346-A889-87EC925B7FB7}"/>
              </a:ext>
            </a:extLst>
          </p:cNvPr>
          <p:cNvSpPr/>
          <p:nvPr/>
        </p:nvSpPr>
        <p:spPr>
          <a:xfrm>
            <a:off x="4748463" y="1399591"/>
            <a:ext cx="1905000" cy="5516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BA21-6798-134B-AA4E-744DF70900AF}"/>
              </a:ext>
            </a:extLst>
          </p:cNvPr>
          <p:cNvSpPr/>
          <p:nvPr/>
        </p:nvSpPr>
        <p:spPr>
          <a:xfrm>
            <a:off x="6934200" y="1417638"/>
            <a:ext cx="1905000" cy="551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857037-2664-9B43-A799-F0E23394CC51}"/>
              </a:ext>
            </a:extLst>
          </p:cNvPr>
          <p:cNvSpPr/>
          <p:nvPr/>
        </p:nvSpPr>
        <p:spPr>
          <a:xfrm>
            <a:off x="6934200" y="1371600"/>
            <a:ext cx="1905000" cy="12874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9658DE-CC6C-FF48-9264-5E138849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5" y="1631455"/>
            <a:ext cx="1703969" cy="75826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7B6E8B1-9717-3045-947D-7EAA9A4856FD}"/>
              </a:ext>
            </a:extLst>
          </p:cNvPr>
          <p:cNvSpPr/>
          <p:nvPr/>
        </p:nvSpPr>
        <p:spPr>
          <a:xfrm>
            <a:off x="4744452" y="1382637"/>
            <a:ext cx="1905000" cy="12874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AF1114-9FAA-0C45-AC49-7AE4A6F28F3B}"/>
              </a:ext>
            </a:extLst>
          </p:cNvPr>
          <p:cNvSpPr/>
          <p:nvPr/>
        </p:nvSpPr>
        <p:spPr>
          <a:xfrm>
            <a:off x="2554704" y="1391570"/>
            <a:ext cx="1905000" cy="128746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2CD721-5305-5046-B319-8A09B3C4B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5" y="1520294"/>
            <a:ext cx="1030014" cy="10300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916AB4-EF8A-854F-AD98-F9A491230625}"/>
              </a:ext>
            </a:extLst>
          </p:cNvPr>
          <p:cNvSpPr/>
          <p:nvPr/>
        </p:nvSpPr>
        <p:spPr>
          <a:xfrm>
            <a:off x="381000" y="1399591"/>
            <a:ext cx="1905000" cy="1287462"/>
          </a:xfrm>
          <a:prstGeom prst="rect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C64452-52DF-CE42-A385-BD01A088F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5" y="1478931"/>
            <a:ext cx="1311248" cy="1046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CC0B02-2BFA-6949-87A6-03847C180D99}"/>
              </a:ext>
            </a:extLst>
          </p:cNvPr>
          <p:cNvSpPr txBox="1"/>
          <p:nvPr/>
        </p:nvSpPr>
        <p:spPr>
          <a:xfrm>
            <a:off x="503498" y="2819400"/>
            <a:ext cx="16424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Self hosting with upgraded plan (current state)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9089E-EDB5-0B4B-815F-4EF492C437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2316347" y="1363275"/>
            <a:ext cx="2394016" cy="10264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C1F474B-668F-F343-B0DA-08C4AA77513D}"/>
              </a:ext>
            </a:extLst>
          </p:cNvPr>
          <p:cNvSpPr txBox="1"/>
          <p:nvPr/>
        </p:nvSpPr>
        <p:spPr>
          <a:xfrm>
            <a:off x="2692735" y="2819399"/>
            <a:ext cx="1642482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/>
              <a:t>Self hosting with upgraded plan </a:t>
            </a:r>
            <a:endParaRPr lang="en-US" sz="2800" dirty="0"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6F0AFB-5903-8942-BFD6-7B7476EA1D5C}"/>
              </a:ext>
            </a:extLst>
          </p:cNvPr>
          <p:cNvSpPr txBox="1"/>
          <p:nvPr/>
        </p:nvSpPr>
        <p:spPr>
          <a:xfrm>
            <a:off x="7060010" y="2819399"/>
            <a:ext cx="1642482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/>
              <a:t>Self hosting with upgraded plan </a:t>
            </a:r>
            <a:endParaRPr lang="en-US" sz="2800" dirty="0"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98EAFB-52D2-7748-968E-3D5F489FEDA7}"/>
              </a:ext>
            </a:extLst>
          </p:cNvPr>
          <p:cNvSpPr txBox="1"/>
          <p:nvPr/>
        </p:nvSpPr>
        <p:spPr>
          <a:xfrm>
            <a:off x="4817907" y="2819399"/>
            <a:ext cx="16424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 separate hosting and domain</a:t>
            </a:r>
          </a:p>
        </p:txBody>
      </p:sp>
    </p:spTree>
    <p:extLst>
      <p:ext uri="{BB962C8B-B14F-4D97-AF65-F5344CB8AC3E}">
        <p14:creationId xmlns:p14="http://schemas.microsoft.com/office/powerpoint/2010/main" val="299397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8754F1-B117-3B43-9CE5-090B021F9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693"/>
          <a:stretch/>
        </p:blipFill>
        <p:spPr>
          <a:xfrm>
            <a:off x="-76200" y="0"/>
            <a:ext cx="9220200" cy="689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65F33-4941-CB42-9B26-EA76FE4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Design &amp; Layout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641049-C280-3F46-862F-6C8573EC5B67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ED994-4FE5-9344-9C9D-A7C3B5CB5843}"/>
              </a:ext>
            </a:extLst>
          </p:cNvPr>
          <p:cNvSpPr/>
          <p:nvPr/>
        </p:nvSpPr>
        <p:spPr>
          <a:xfrm>
            <a:off x="376989" y="1379538"/>
            <a:ext cx="1905000" cy="5516562"/>
          </a:xfrm>
          <a:prstGeom prst="rect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392ED-5F90-5E4B-85BE-7F22E9349AA0}"/>
              </a:ext>
            </a:extLst>
          </p:cNvPr>
          <p:cNvSpPr/>
          <p:nvPr/>
        </p:nvSpPr>
        <p:spPr>
          <a:xfrm>
            <a:off x="2562726" y="1399591"/>
            <a:ext cx="1905000" cy="5516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A4B64-D6EF-8548-B7EF-97BB0D942BF6}"/>
              </a:ext>
            </a:extLst>
          </p:cNvPr>
          <p:cNvSpPr/>
          <p:nvPr/>
        </p:nvSpPr>
        <p:spPr>
          <a:xfrm>
            <a:off x="4748463" y="1399591"/>
            <a:ext cx="1905000" cy="5516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8388-9042-5542-834D-B097DEBBA52E}"/>
              </a:ext>
            </a:extLst>
          </p:cNvPr>
          <p:cNvSpPr/>
          <p:nvPr/>
        </p:nvSpPr>
        <p:spPr>
          <a:xfrm>
            <a:off x="6934200" y="1417638"/>
            <a:ext cx="1905000" cy="551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FE101-69AF-8947-8223-67ECFA0E4BCF}"/>
              </a:ext>
            </a:extLst>
          </p:cNvPr>
          <p:cNvSpPr/>
          <p:nvPr/>
        </p:nvSpPr>
        <p:spPr>
          <a:xfrm>
            <a:off x="6934200" y="1371600"/>
            <a:ext cx="1905000" cy="12874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B3073-3CC0-0348-867A-D00EF404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5" y="1631455"/>
            <a:ext cx="1703969" cy="758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0709EC-426D-3D49-900E-19A4933DFA84}"/>
              </a:ext>
            </a:extLst>
          </p:cNvPr>
          <p:cNvSpPr/>
          <p:nvPr/>
        </p:nvSpPr>
        <p:spPr>
          <a:xfrm>
            <a:off x="4744452" y="1382637"/>
            <a:ext cx="1905000" cy="12874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B72242-4B87-AC4A-BD59-16A9CFA80ECD}"/>
              </a:ext>
            </a:extLst>
          </p:cNvPr>
          <p:cNvSpPr/>
          <p:nvPr/>
        </p:nvSpPr>
        <p:spPr>
          <a:xfrm>
            <a:off x="2554704" y="1391570"/>
            <a:ext cx="1905000" cy="128746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6D191-EA58-2F47-8247-E4514A91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5" y="1520294"/>
            <a:ext cx="1030014" cy="10300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53CCA9-4431-8A4D-A515-6877E3CAA4CA}"/>
              </a:ext>
            </a:extLst>
          </p:cNvPr>
          <p:cNvSpPr/>
          <p:nvPr/>
        </p:nvSpPr>
        <p:spPr>
          <a:xfrm>
            <a:off x="381000" y="1399591"/>
            <a:ext cx="1905000" cy="1287462"/>
          </a:xfrm>
          <a:prstGeom prst="rect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261E9E-8118-FB4F-A713-4E4343E20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5" y="1478931"/>
            <a:ext cx="1311248" cy="1046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06081-B52B-9949-9E09-4FB3E65FB26F}"/>
              </a:ext>
            </a:extLst>
          </p:cNvPr>
          <p:cNvSpPr txBox="1"/>
          <p:nvPr/>
        </p:nvSpPr>
        <p:spPr>
          <a:xfrm>
            <a:off x="503498" y="2819400"/>
            <a:ext cx="1642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Limited templates available and less </a:t>
            </a:r>
            <a:r>
              <a:rPr lang="en-US" sz="2800" dirty="0" err="1"/>
              <a:t>customiza-ble</a:t>
            </a: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7A4A59-914D-E04B-A65E-7F60ED22F0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2316347" y="1363275"/>
            <a:ext cx="2394016" cy="10264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C02746-C482-004F-A623-0829503811B4}"/>
              </a:ext>
            </a:extLst>
          </p:cNvPr>
          <p:cNvSpPr txBox="1"/>
          <p:nvPr/>
        </p:nvSpPr>
        <p:spPr>
          <a:xfrm>
            <a:off x="2692735" y="2819399"/>
            <a:ext cx="1642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Easy Drag and drop but no custom coding and less </a:t>
            </a:r>
            <a:r>
              <a:rPr lang="en-US" sz="2800" dirty="0" err="1"/>
              <a:t>customiza-ble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F7007-CEFC-2442-8A9C-160718225BB7}"/>
              </a:ext>
            </a:extLst>
          </p:cNvPr>
          <p:cNvSpPr txBox="1"/>
          <p:nvPr/>
        </p:nvSpPr>
        <p:spPr>
          <a:xfrm>
            <a:off x="7060010" y="2819399"/>
            <a:ext cx="1642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 amount of theme options, but cannot switch once one is chosen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07B8F-D526-9F40-B788-12F187CFF78F}"/>
              </a:ext>
            </a:extLst>
          </p:cNvPr>
          <p:cNvSpPr txBox="1"/>
          <p:nvPr/>
        </p:nvSpPr>
        <p:spPr>
          <a:xfrm>
            <a:off x="4817907" y="2819399"/>
            <a:ext cx="1642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most theme options and ability to customize</a:t>
            </a:r>
          </a:p>
        </p:txBody>
      </p:sp>
    </p:spTree>
    <p:extLst>
      <p:ext uri="{BB962C8B-B14F-4D97-AF65-F5344CB8AC3E}">
        <p14:creationId xmlns:p14="http://schemas.microsoft.com/office/powerpoint/2010/main" val="40556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8754F1-B117-3B43-9CE5-090B021F9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693"/>
          <a:stretch/>
        </p:blipFill>
        <p:spPr>
          <a:xfrm>
            <a:off x="-76200" y="0"/>
            <a:ext cx="9220200" cy="689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65F33-4941-CB42-9B26-EA76FE4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Plugins/Functionality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641049-C280-3F46-862F-6C8573EC5B67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ED994-4FE5-9344-9C9D-A7C3B5CB5843}"/>
              </a:ext>
            </a:extLst>
          </p:cNvPr>
          <p:cNvSpPr/>
          <p:nvPr/>
        </p:nvSpPr>
        <p:spPr>
          <a:xfrm>
            <a:off x="376989" y="1379538"/>
            <a:ext cx="1905000" cy="5516562"/>
          </a:xfrm>
          <a:prstGeom prst="rect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392ED-5F90-5E4B-85BE-7F22E9349AA0}"/>
              </a:ext>
            </a:extLst>
          </p:cNvPr>
          <p:cNvSpPr/>
          <p:nvPr/>
        </p:nvSpPr>
        <p:spPr>
          <a:xfrm>
            <a:off x="2562726" y="1399591"/>
            <a:ext cx="1905000" cy="5516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A4B64-D6EF-8548-B7EF-97BB0D942BF6}"/>
              </a:ext>
            </a:extLst>
          </p:cNvPr>
          <p:cNvSpPr/>
          <p:nvPr/>
        </p:nvSpPr>
        <p:spPr>
          <a:xfrm>
            <a:off x="4748463" y="1399591"/>
            <a:ext cx="1905000" cy="5516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8388-9042-5542-834D-B097DEBBA52E}"/>
              </a:ext>
            </a:extLst>
          </p:cNvPr>
          <p:cNvSpPr/>
          <p:nvPr/>
        </p:nvSpPr>
        <p:spPr>
          <a:xfrm>
            <a:off x="6934200" y="1417638"/>
            <a:ext cx="1905000" cy="551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FE101-69AF-8947-8223-67ECFA0E4BCF}"/>
              </a:ext>
            </a:extLst>
          </p:cNvPr>
          <p:cNvSpPr/>
          <p:nvPr/>
        </p:nvSpPr>
        <p:spPr>
          <a:xfrm>
            <a:off x="6934200" y="1371600"/>
            <a:ext cx="1905000" cy="12874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B3073-3CC0-0348-867A-D00EF404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5" y="1631455"/>
            <a:ext cx="1703969" cy="758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0709EC-426D-3D49-900E-19A4933DFA84}"/>
              </a:ext>
            </a:extLst>
          </p:cNvPr>
          <p:cNvSpPr/>
          <p:nvPr/>
        </p:nvSpPr>
        <p:spPr>
          <a:xfrm>
            <a:off x="4744452" y="1382637"/>
            <a:ext cx="1905000" cy="12874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B72242-4B87-AC4A-BD59-16A9CFA80ECD}"/>
              </a:ext>
            </a:extLst>
          </p:cNvPr>
          <p:cNvSpPr/>
          <p:nvPr/>
        </p:nvSpPr>
        <p:spPr>
          <a:xfrm>
            <a:off x="2554704" y="1391570"/>
            <a:ext cx="1905000" cy="128746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6D191-EA58-2F47-8247-E4514A91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5" y="1520294"/>
            <a:ext cx="1030014" cy="10300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53CCA9-4431-8A4D-A515-6877E3CAA4CA}"/>
              </a:ext>
            </a:extLst>
          </p:cNvPr>
          <p:cNvSpPr/>
          <p:nvPr/>
        </p:nvSpPr>
        <p:spPr>
          <a:xfrm>
            <a:off x="381000" y="1399591"/>
            <a:ext cx="1905000" cy="1287462"/>
          </a:xfrm>
          <a:prstGeom prst="rect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261E9E-8118-FB4F-A713-4E4343E20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5" y="1478931"/>
            <a:ext cx="1311248" cy="1046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06081-B52B-9949-9E09-4FB3E65FB26F}"/>
              </a:ext>
            </a:extLst>
          </p:cNvPr>
          <p:cNvSpPr txBox="1"/>
          <p:nvPr/>
        </p:nvSpPr>
        <p:spPr>
          <a:xfrm>
            <a:off x="503498" y="2819400"/>
            <a:ext cx="16424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Limited options for 3</a:t>
            </a:r>
            <a:r>
              <a:rPr lang="en-US" sz="2800" baseline="30000" dirty="0"/>
              <a:t>rd</a:t>
            </a:r>
            <a:r>
              <a:rPr lang="en-US" sz="2800" dirty="0"/>
              <a:t> party capability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7A4A59-914D-E04B-A65E-7F60ED22F0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2316347" y="1363275"/>
            <a:ext cx="2394016" cy="10264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C02746-C482-004F-A623-0829503811B4}"/>
              </a:ext>
            </a:extLst>
          </p:cNvPr>
          <p:cNvSpPr txBox="1"/>
          <p:nvPr/>
        </p:nvSpPr>
        <p:spPr>
          <a:xfrm>
            <a:off x="2692735" y="2819399"/>
            <a:ext cx="1642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Limited options for 3</a:t>
            </a:r>
            <a:r>
              <a:rPr lang="en-US" sz="2800" baseline="30000" dirty="0"/>
              <a:t>rd</a:t>
            </a:r>
            <a:r>
              <a:rPr lang="en-US" sz="2800" dirty="0"/>
              <a:t> party capability</a:t>
            </a:r>
          </a:p>
          <a:p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F7007-CEFC-2442-8A9C-160718225BB7}"/>
              </a:ext>
            </a:extLst>
          </p:cNvPr>
          <p:cNvSpPr txBox="1"/>
          <p:nvPr/>
        </p:nvSpPr>
        <p:spPr>
          <a:xfrm>
            <a:off x="7060010" y="2819399"/>
            <a:ext cx="1642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200+ plugins to add to website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07B8F-D526-9F40-B788-12F187CFF78F}"/>
              </a:ext>
            </a:extLst>
          </p:cNvPr>
          <p:cNvSpPr txBox="1"/>
          <p:nvPr/>
        </p:nvSpPr>
        <p:spPr>
          <a:xfrm>
            <a:off x="4817907" y="2819399"/>
            <a:ext cx="16424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55,000 free &amp; paid plugins to add</a:t>
            </a:r>
          </a:p>
        </p:txBody>
      </p:sp>
    </p:spTree>
    <p:extLst>
      <p:ext uri="{BB962C8B-B14F-4D97-AF65-F5344CB8AC3E}">
        <p14:creationId xmlns:p14="http://schemas.microsoft.com/office/powerpoint/2010/main" val="403638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8754F1-B117-3B43-9CE5-090B021F9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693"/>
          <a:stretch/>
        </p:blipFill>
        <p:spPr>
          <a:xfrm>
            <a:off x="-76200" y="0"/>
            <a:ext cx="9220200" cy="689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65F33-4941-CB42-9B26-EA76FE4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Commerce/Donations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641049-C280-3F46-862F-6C8573EC5B67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ED994-4FE5-9344-9C9D-A7C3B5CB5843}"/>
              </a:ext>
            </a:extLst>
          </p:cNvPr>
          <p:cNvSpPr/>
          <p:nvPr/>
        </p:nvSpPr>
        <p:spPr>
          <a:xfrm>
            <a:off x="376989" y="1379538"/>
            <a:ext cx="1905000" cy="5516562"/>
          </a:xfrm>
          <a:prstGeom prst="rect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392ED-5F90-5E4B-85BE-7F22E9349AA0}"/>
              </a:ext>
            </a:extLst>
          </p:cNvPr>
          <p:cNvSpPr/>
          <p:nvPr/>
        </p:nvSpPr>
        <p:spPr>
          <a:xfrm>
            <a:off x="2562726" y="1399591"/>
            <a:ext cx="1905000" cy="5516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A4B64-D6EF-8548-B7EF-97BB0D942BF6}"/>
              </a:ext>
            </a:extLst>
          </p:cNvPr>
          <p:cNvSpPr/>
          <p:nvPr/>
        </p:nvSpPr>
        <p:spPr>
          <a:xfrm>
            <a:off x="4748463" y="1399591"/>
            <a:ext cx="1905000" cy="5516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8388-9042-5542-834D-B097DEBBA52E}"/>
              </a:ext>
            </a:extLst>
          </p:cNvPr>
          <p:cNvSpPr/>
          <p:nvPr/>
        </p:nvSpPr>
        <p:spPr>
          <a:xfrm>
            <a:off x="6934200" y="1417638"/>
            <a:ext cx="1905000" cy="551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FE101-69AF-8947-8223-67ECFA0E4BCF}"/>
              </a:ext>
            </a:extLst>
          </p:cNvPr>
          <p:cNvSpPr/>
          <p:nvPr/>
        </p:nvSpPr>
        <p:spPr>
          <a:xfrm>
            <a:off x="6934200" y="1371600"/>
            <a:ext cx="1905000" cy="12874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B3073-3CC0-0348-867A-D00EF404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5" y="1631455"/>
            <a:ext cx="1703969" cy="758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0709EC-426D-3D49-900E-19A4933DFA84}"/>
              </a:ext>
            </a:extLst>
          </p:cNvPr>
          <p:cNvSpPr/>
          <p:nvPr/>
        </p:nvSpPr>
        <p:spPr>
          <a:xfrm>
            <a:off x="4744452" y="1382637"/>
            <a:ext cx="1905000" cy="12874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B72242-4B87-AC4A-BD59-16A9CFA80ECD}"/>
              </a:ext>
            </a:extLst>
          </p:cNvPr>
          <p:cNvSpPr/>
          <p:nvPr/>
        </p:nvSpPr>
        <p:spPr>
          <a:xfrm>
            <a:off x="2554704" y="1391570"/>
            <a:ext cx="1905000" cy="128746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6D191-EA58-2F47-8247-E4514A91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5" y="1520294"/>
            <a:ext cx="1030014" cy="10300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53CCA9-4431-8A4D-A515-6877E3CAA4CA}"/>
              </a:ext>
            </a:extLst>
          </p:cNvPr>
          <p:cNvSpPr/>
          <p:nvPr/>
        </p:nvSpPr>
        <p:spPr>
          <a:xfrm>
            <a:off x="381000" y="1399591"/>
            <a:ext cx="1905000" cy="1287462"/>
          </a:xfrm>
          <a:prstGeom prst="rect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261E9E-8118-FB4F-A713-4E4343E20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5" y="1478931"/>
            <a:ext cx="1311248" cy="1046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06081-B52B-9949-9E09-4FB3E65FB26F}"/>
              </a:ext>
            </a:extLst>
          </p:cNvPr>
          <p:cNvSpPr txBox="1"/>
          <p:nvPr/>
        </p:nvSpPr>
        <p:spPr>
          <a:xfrm>
            <a:off x="503498" y="2819400"/>
            <a:ext cx="1754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Limited options for payment processing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7A4A59-914D-E04B-A65E-7F60ED22F0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2316347" y="1363275"/>
            <a:ext cx="2394016" cy="10264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C02746-C482-004F-A623-0829503811B4}"/>
              </a:ext>
            </a:extLst>
          </p:cNvPr>
          <p:cNvSpPr txBox="1"/>
          <p:nvPr/>
        </p:nvSpPr>
        <p:spPr>
          <a:xfrm>
            <a:off x="2652631" y="2819399"/>
            <a:ext cx="1766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Very basic commerce feature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F7007-CEFC-2442-8A9C-160718225BB7}"/>
              </a:ext>
            </a:extLst>
          </p:cNvPr>
          <p:cNvSpPr txBox="1"/>
          <p:nvPr/>
        </p:nvSpPr>
        <p:spPr>
          <a:xfrm>
            <a:off x="7060010" y="2819399"/>
            <a:ext cx="1642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Available with the appropriate plan, but limited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07B8F-D526-9F40-B788-12F187CFF78F}"/>
              </a:ext>
            </a:extLst>
          </p:cNvPr>
          <p:cNvSpPr txBox="1"/>
          <p:nvPr/>
        </p:nvSpPr>
        <p:spPr>
          <a:xfrm>
            <a:off x="4817906" y="2819399"/>
            <a:ext cx="18114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Various commerce and donation specific plugins available</a:t>
            </a:r>
          </a:p>
        </p:txBody>
      </p:sp>
    </p:spTree>
    <p:extLst>
      <p:ext uri="{BB962C8B-B14F-4D97-AF65-F5344CB8AC3E}">
        <p14:creationId xmlns:p14="http://schemas.microsoft.com/office/powerpoint/2010/main" val="272660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8754F1-B117-3B43-9CE5-090B021F9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693"/>
          <a:stretch/>
        </p:blipFill>
        <p:spPr>
          <a:xfrm>
            <a:off x="-76200" y="0"/>
            <a:ext cx="9220200" cy="689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65F33-4941-CB42-9B26-EA76FE4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Flexibility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641049-C280-3F46-862F-6C8573EC5B67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ED994-4FE5-9344-9C9D-A7C3B5CB5843}"/>
              </a:ext>
            </a:extLst>
          </p:cNvPr>
          <p:cNvSpPr/>
          <p:nvPr/>
        </p:nvSpPr>
        <p:spPr>
          <a:xfrm>
            <a:off x="376989" y="1379538"/>
            <a:ext cx="1905000" cy="5516562"/>
          </a:xfrm>
          <a:prstGeom prst="rect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392ED-5F90-5E4B-85BE-7F22E9349AA0}"/>
              </a:ext>
            </a:extLst>
          </p:cNvPr>
          <p:cNvSpPr/>
          <p:nvPr/>
        </p:nvSpPr>
        <p:spPr>
          <a:xfrm>
            <a:off x="2562726" y="1399591"/>
            <a:ext cx="1905000" cy="5516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A4B64-D6EF-8548-B7EF-97BB0D942BF6}"/>
              </a:ext>
            </a:extLst>
          </p:cNvPr>
          <p:cNvSpPr/>
          <p:nvPr/>
        </p:nvSpPr>
        <p:spPr>
          <a:xfrm>
            <a:off x="4748463" y="1399591"/>
            <a:ext cx="1905000" cy="5516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8388-9042-5542-834D-B097DEBBA52E}"/>
              </a:ext>
            </a:extLst>
          </p:cNvPr>
          <p:cNvSpPr/>
          <p:nvPr/>
        </p:nvSpPr>
        <p:spPr>
          <a:xfrm>
            <a:off x="6934200" y="1417638"/>
            <a:ext cx="1905000" cy="551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FE101-69AF-8947-8223-67ECFA0E4BCF}"/>
              </a:ext>
            </a:extLst>
          </p:cNvPr>
          <p:cNvSpPr/>
          <p:nvPr/>
        </p:nvSpPr>
        <p:spPr>
          <a:xfrm>
            <a:off x="6934200" y="1371600"/>
            <a:ext cx="1905000" cy="12874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B3073-3CC0-0348-867A-D00EF404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5" y="1631455"/>
            <a:ext cx="1703969" cy="758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0709EC-426D-3D49-900E-19A4933DFA84}"/>
              </a:ext>
            </a:extLst>
          </p:cNvPr>
          <p:cNvSpPr/>
          <p:nvPr/>
        </p:nvSpPr>
        <p:spPr>
          <a:xfrm>
            <a:off x="4744452" y="1382637"/>
            <a:ext cx="1905000" cy="12874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B72242-4B87-AC4A-BD59-16A9CFA80ECD}"/>
              </a:ext>
            </a:extLst>
          </p:cNvPr>
          <p:cNvSpPr/>
          <p:nvPr/>
        </p:nvSpPr>
        <p:spPr>
          <a:xfrm>
            <a:off x="2554704" y="1391570"/>
            <a:ext cx="1905000" cy="128746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6D191-EA58-2F47-8247-E4514A91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5" y="1520294"/>
            <a:ext cx="1030014" cy="10300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53CCA9-4431-8A4D-A515-6877E3CAA4CA}"/>
              </a:ext>
            </a:extLst>
          </p:cNvPr>
          <p:cNvSpPr/>
          <p:nvPr/>
        </p:nvSpPr>
        <p:spPr>
          <a:xfrm>
            <a:off x="381000" y="1399591"/>
            <a:ext cx="1905000" cy="1287462"/>
          </a:xfrm>
          <a:prstGeom prst="rect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261E9E-8118-FB4F-A713-4E4343E20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5" y="1478931"/>
            <a:ext cx="1311248" cy="1046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06081-B52B-9949-9E09-4FB3E65FB26F}"/>
              </a:ext>
            </a:extLst>
          </p:cNvPr>
          <p:cNvSpPr txBox="1"/>
          <p:nvPr/>
        </p:nvSpPr>
        <p:spPr>
          <a:xfrm>
            <a:off x="381000" y="2819400"/>
            <a:ext cx="1904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Hard to export information (only xml for some objects)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7A4A59-914D-E04B-A65E-7F60ED22F0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2316347" y="1363275"/>
            <a:ext cx="2394016" cy="10264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C02746-C482-004F-A623-0829503811B4}"/>
              </a:ext>
            </a:extLst>
          </p:cNvPr>
          <p:cNvSpPr txBox="1"/>
          <p:nvPr/>
        </p:nvSpPr>
        <p:spPr>
          <a:xfrm>
            <a:off x="2692735" y="2819399"/>
            <a:ext cx="1642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Limited to none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F7007-CEFC-2442-8A9C-160718225BB7}"/>
              </a:ext>
            </a:extLst>
          </p:cNvPr>
          <p:cNvSpPr txBox="1"/>
          <p:nvPr/>
        </p:nvSpPr>
        <p:spPr>
          <a:xfrm>
            <a:off x="7060010" y="2819399"/>
            <a:ext cx="1642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Very difficult to switch platforms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07B8F-D526-9F40-B788-12F187CFF78F}"/>
              </a:ext>
            </a:extLst>
          </p:cNvPr>
          <p:cNvSpPr txBox="1"/>
          <p:nvPr/>
        </p:nvSpPr>
        <p:spPr>
          <a:xfrm>
            <a:off x="4817907" y="2819399"/>
            <a:ext cx="16424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Easy to move and export content between platforms or offline</a:t>
            </a:r>
          </a:p>
        </p:txBody>
      </p:sp>
    </p:spTree>
    <p:extLst>
      <p:ext uri="{BB962C8B-B14F-4D97-AF65-F5344CB8AC3E}">
        <p14:creationId xmlns:p14="http://schemas.microsoft.com/office/powerpoint/2010/main" val="141703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8754F1-B117-3B43-9CE5-090B021F9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693"/>
          <a:stretch/>
        </p:blipFill>
        <p:spPr>
          <a:xfrm>
            <a:off x="-76200" y="0"/>
            <a:ext cx="9220200" cy="689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65F33-4941-CB42-9B26-EA76FE4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Cost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641049-C280-3F46-862F-6C8573EC5B67}"/>
              </a:ext>
            </a:extLst>
          </p:cNvPr>
          <p:cNvSpPr/>
          <p:nvPr/>
        </p:nvSpPr>
        <p:spPr>
          <a:xfrm>
            <a:off x="115437" y="152400"/>
            <a:ext cx="8913126" cy="6553200"/>
          </a:xfrm>
          <a:prstGeom prst="frame">
            <a:avLst>
              <a:gd name="adj1" fmla="val 402"/>
            </a:avLst>
          </a:prstGeom>
          <a:solidFill>
            <a:srgbClr val="256CB4"/>
          </a:solidFill>
          <a:ln>
            <a:solidFill>
              <a:srgbClr val="25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ED994-4FE5-9344-9C9D-A7C3B5CB5843}"/>
              </a:ext>
            </a:extLst>
          </p:cNvPr>
          <p:cNvSpPr/>
          <p:nvPr/>
        </p:nvSpPr>
        <p:spPr>
          <a:xfrm>
            <a:off x="376989" y="1379538"/>
            <a:ext cx="1905000" cy="5516562"/>
          </a:xfrm>
          <a:prstGeom prst="rect">
            <a:avLst/>
          </a:prstGeom>
          <a:solidFill>
            <a:srgbClr val="DF6E6B"/>
          </a:solidFill>
          <a:ln>
            <a:solidFill>
              <a:srgbClr val="DF6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392ED-5F90-5E4B-85BE-7F22E9349AA0}"/>
              </a:ext>
            </a:extLst>
          </p:cNvPr>
          <p:cNvSpPr/>
          <p:nvPr/>
        </p:nvSpPr>
        <p:spPr>
          <a:xfrm>
            <a:off x="2562726" y="1399591"/>
            <a:ext cx="1905000" cy="5516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A4B64-D6EF-8548-B7EF-97BB0D942BF6}"/>
              </a:ext>
            </a:extLst>
          </p:cNvPr>
          <p:cNvSpPr/>
          <p:nvPr/>
        </p:nvSpPr>
        <p:spPr>
          <a:xfrm>
            <a:off x="4748463" y="1399591"/>
            <a:ext cx="1905000" cy="5516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8388-9042-5542-834D-B097DEBBA52E}"/>
              </a:ext>
            </a:extLst>
          </p:cNvPr>
          <p:cNvSpPr/>
          <p:nvPr/>
        </p:nvSpPr>
        <p:spPr>
          <a:xfrm>
            <a:off x="6934200" y="1417638"/>
            <a:ext cx="1905000" cy="551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FE101-69AF-8947-8223-67ECFA0E4BCF}"/>
              </a:ext>
            </a:extLst>
          </p:cNvPr>
          <p:cNvSpPr/>
          <p:nvPr/>
        </p:nvSpPr>
        <p:spPr>
          <a:xfrm>
            <a:off x="6934200" y="1371600"/>
            <a:ext cx="1905000" cy="12874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B3073-3CC0-0348-867A-D00EF404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5" y="1631455"/>
            <a:ext cx="1703969" cy="758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0709EC-426D-3D49-900E-19A4933DFA84}"/>
              </a:ext>
            </a:extLst>
          </p:cNvPr>
          <p:cNvSpPr/>
          <p:nvPr/>
        </p:nvSpPr>
        <p:spPr>
          <a:xfrm>
            <a:off x="4744452" y="1382637"/>
            <a:ext cx="1905000" cy="12874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B72242-4B87-AC4A-BD59-16A9CFA80ECD}"/>
              </a:ext>
            </a:extLst>
          </p:cNvPr>
          <p:cNvSpPr/>
          <p:nvPr/>
        </p:nvSpPr>
        <p:spPr>
          <a:xfrm>
            <a:off x="2554704" y="1391570"/>
            <a:ext cx="1905000" cy="128746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6D191-EA58-2F47-8247-E4514A91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5" y="1520294"/>
            <a:ext cx="1030014" cy="10300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53CCA9-4431-8A4D-A515-6877E3CAA4CA}"/>
              </a:ext>
            </a:extLst>
          </p:cNvPr>
          <p:cNvSpPr/>
          <p:nvPr/>
        </p:nvSpPr>
        <p:spPr>
          <a:xfrm>
            <a:off x="381000" y="1399591"/>
            <a:ext cx="1905000" cy="1287462"/>
          </a:xfrm>
          <a:prstGeom prst="rect">
            <a:avLst/>
          </a:prstGeom>
          <a:solidFill>
            <a:srgbClr val="B55956"/>
          </a:solidFill>
          <a:ln>
            <a:solidFill>
              <a:srgbClr val="B55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261E9E-8118-FB4F-A713-4E4343E20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5" y="1478931"/>
            <a:ext cx="1311248" cy="1046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06081-B52B-9949-9E09-4FB3E65FB26F}"/>
              </a:ext>
            </a:extLst>
          </p:cNvPr>
          <p:cNvSpPr txBox="1"/>
          <p:nvPr/>
        </p:nvSpPr>
        <p:spPr>
          <a:xfrm>
            <a:off x="503498" y="2819400"/>
            <a:ext cx="1642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Plan</a:t>
            </a:r>
          </a:p>
          <a:p>
            <a:r>
              <a:rPr lang="en-US" sz="2800" dirty="0"/>
              <a:t>$18 - $26 a month </a:t>
            </a:r>
          </a:p>
          <a:p>
            <a:endParaRPr lang="en-US" sz="2800" dirty="0"/>
          </a:p>
          <a:p>
            <a:r>
              <a:rPr lang="en-US" sz="2800" dirty="0"/>
              <a:t>+domain</a:t>
            </a:r>
          </a:p>
          <a:p>
            <a:r>
              <a:rPr lang="en-US" sz="2800" dirty="0"/>
              <a:t>$10 - $20 a year</a:t>
            </a:r>
          </a:p>
          <a:p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7A4A59-914D-E04B-A65E-7F60ED22F0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2"/>
          <a:stretch/>
        </p:blipFill>
        <p:spPr>
          <a:xfrm>
            <a:off x="2316347" y="1363275"/>
            <a:ext cx="2394016" cy="10264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C02746-C482-004F-A623-0829503811B4}"/>
              </a:ext>
            </a:extLst>
          </p:cNvPr>
          <p:cNvSpPr txBox="1"/>
          <p:nvPr/>
        </p:nvSpPr>
        <p:spPr>
          <a:xfrm>
            <a:off x="2692735" y="2819399"/>
            <a:ext cx="16424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Plan</a:t>
            </a:r>
          </a:p>
          <a:p>
            <a:r>
              <a:rPr lang="en-US" sz="2800" dirty="0"/>
              <a:t>$25 a month</a:t>
            </a:r>
          </a:p>
          <a:p>
            <a:endParaRPr lang="en-US" sz="2800" dirty="0"/>
          </a:p>
          <a:p>
            <a:r>
              <a:rPr lang="en-US" sz="2800" dirty="0"/>
              <a:t>+domain</a:t>
            </a:r>
          </a:p>
          <a:p>
            <a:r>
              <a:rPr lang="en-US" sz="2800" dirty="0"/>
              <a:t>$10 - $20 a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F7007-CEFC-2442-8A9C-160718225BB7}"/>
              </a:ext>
            </a:extLst>
          </p:cNvPr>
          <p:cNvSpPr txBox="1"/>
          <p:nvPr/>
        </p:nvSpPr>
        <p:spPr>
          <a:xfrm>
            <a:off x="7060010" y="2819399"/>
            <a:ext cx="16424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$14 - $30 a month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+domain</a:t>
            </a:r>
          </a:p>
          <a:p>
            <a:r>
              <a:rPr lang="en-US" sz="2800" dirty="0"/>
              <a:t>$10 - $20 a year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07B8F-D526-9F40-B788-12F187CFF78F}"/>
              </a:ext>
            </a:extLst>
          </p:cNvPr>
          <p:cNvSpPr txBox="1"/>
          <p:nvPr/>
        </p:nvSpPr>
        <p:spPr>
          <a:xfrm>
            <a:off x="4817907" y="2819399"/>
            <a:ext cx="1642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$46 - $100+ a year</a:t>
            </a:r>
          </a:p>
          <a:p>
            <a:endParaRPr lang="en-US" sz="2800" dirty="0"/>
          </a:p>
          <a:p>
            <a:r>
              <a:rPr lang="en-US" sz="2800" dirty="0"/>
              <a:t>+domain</a:t>
            </a:r>
          </a:p>
          <a:p>
            <a:r>
              <a:rPr lang="en-US" sz="2800" dirty="0"/>
              <a:t>$10 - $20 a year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63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81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Agenda</vt:lpstr>
      <vt:lpstr>Major Platforms in Comparison</vt:lpstr>
      <vt:lpstr>Comparison: Hosting </vt:lpstr>
      <vt:lpstr>Comparison: Design &amp; Layout</vt:lpstr>
      <vt:lpstr>Comparison: Plugins/Functionality</vt:lpstr>
      <vt:lpstr>Comparison: Commerce/Donations</vt:lpstr>
      <vt:lpstr>Comparison: Flexibility</vt:lpstr>
      <vt:lpstr>Comparison: Cost</vt:lpstr>
      <vt:lpstr>PowerPoint Presentation</vt:lpstr>
      <vt:lpstr>Final Recommendation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</cp:revision>
  <dcterms:created xsi:type="dcterms:W3CDTF">2012-08-24T00:53:15Z</dcterms:created>
  <dcterms:modified xsi:type="dcterms:W3CDTF">2019-03-28T12:32:52Z</dcterms:modified>
</cp:coreProperties>
</file>