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2" r:id="rId2"/>
    <p:sldId id="273" r:id="rId3"/>
    <p:sldId id="262" r:id="rId4"/>
    <p:sldId id="263" r:id="rId5"/>
    <p:sldId id="264" r:id="rId6"/>
    <p:sldId id="265" r:id="rId7"/>
    <p:sldId id="274" r:id="rId8"/>
    <p:sldId id="266" r:id="rId9"/>
    <p:sldId id="269" r:id="rId10"/>
    <p:sldId id="270" r:id="rId11"/>
    <p:sldId id="267" r:id="rId12"/>
    <p:sldId id="268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BD5"/>
    <a:srgbClr val="408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86"/>
  </p:normalViewPr>
  <p:slideViewPr>
    <p:cSldViewPr snapToGrid="0" snapToObjects="1">
      <p:cViewPr>
        <p:scale>
          <a:sx n="90" d="100"/>
          <a:sy n="90" d="100"/>
        </p:scale>
        <p:origin x="23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9219A89-02A1-4723-839F-B8CF2270C3DF}"/>
    <pc:docChg chg="addSld modSld">
      <pc:chgData name="" userId="" providerId="" clId="Web-{E9219A89-02A1-4723-839F-B8CF2270C3DF}" dt="2019-04-18T19:49:16.026" v="36" actId="1076"/>
      <pc:docMkLst>
        <pc:docMk/>
      </pc:docMkLst>
      <pc:sldChg chg="addSp delSp modSp new">
        <pc:chgData name="" userId="" providerId="" clId="Web-{E9219A89-02A1-4723-839F-B8CF2270C3DF}" dt="2019-04-18T19:49:16.026" v="36" actId="1076"/>
        <pc:sldMkLst>
          <pc:docMk/>
          <pc:sldMk cId="3015920667" sldId="274"/>
        </pc:sldMkLst>
        <pc:spChg chg="del mod">
          <ac:chgData name="" userId="" providerId="" clId="Web-{E9219A89-02A1-4723-839F-B8CF2270C3DF}" dt="2019-04-18T19:49:04.604" v="25"/>
          <ac:spMkLst>
            <pc:docMk/>
            <pc:sldMk cId="3015920667" sldId="274"/>
            <ac:spMk id="2" creationId="{22969E0A-0F7E-485F-829A-95242C6D72A0}"/>
          </ac:spMkLst>
        </pc:spChg>
        <pc:spChg chg="add del mod">
          <ac:chgData name="" userId="" providerId="" clId="Web-{E9219A89-02A1-4723-839F-B8CF2270C3DF}" dt="2019-04-18T19:49:10.307" v="28"/>
          <ac:spMkLst>
            <pc:docMk/>
            <pc:sldMk cId="3015920667" sldId="274"/>
            <ac:spMk id="8" creationId="{BD7F477B-8B88-4A89-A090-1B12FEDA5926}"/>
          </ac:spMkLst>
        </pc:spChg>
        <pc:spChg chg="add mod">
          <ac:chgData name="" userId="" providerId="" clId="Web-{E9219A89-02A1-4723-839F-B8CF2270C3DF}" dt="2019-04-18T19:49:13.651" v="33" actId="20577"/>
          <ac:spMkLst>
            <pc:docMk/>
            <pc:sldMk cId="3015920667" sldId="274"/>
            <ac:spMk id="10" creationId="{D0A4FE90-CACD-4459-B2F8-971EAFFF9E4E}"/>
          </ac:spMkLst>
        </pc:spChg>
        <pc:picChg chg="add del mod">
          <ac:chgData name="" userId="" providerId="" clId="Web-{E9219A89-02A1-4723-839F-B8CF2270C3DF}" dt="2019-04-18T19:48:30.901" v="7"/>
          <ac:picMkLst>
            <pc:docMk/>
            <pc:sldMk cId="3015920667" sldId="274"/>
            <ac:picMk id="3" creationId="{67919543-6A23-403C-993F-08871350F068}"/>
          </ac:picMkLst>
        </pc:picChg>
        <pc:picChg chg="add mod">
          <ac:chgData name="" userId="" providerId="" clId="Web-{E9219A89-02A1-4723-839F-B8CF2270C3DF}" dt="2019-04-18T19:49:16.026" v="36" actId="1076"/>
          <ac:picMkLst>
            <pc:docMk/>
            <pc:sldMk cId="3015920667" sldId="274"/>
            <ac:picMk id="5" creationId="{74F756E9-2637-41A6-9B76-ED782F0F810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aimee.Lombard@ibm.com\Library\Application%20Support\Box\Box%20Edit\Documents\431704038256\Analytics%20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aimee.Lombard@ibm.com\Library\Application%20Support\Box\Box%20Edit\Documents\431704038256\Analytics%20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aimee.Lombard@ibm.com\Library\Application%20Support\Box\Box%20Edit\Documents\431704038256\Analytics%20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va.Snaidauf@ibm.com\Desktop\LHL\LHL%20market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va.Snaidauf@ibm.com\Desktop\LHL\LHL%20marketing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va.Snaidauf@ibm.com\Desktop\LHL\LHL%20marketi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baseline="0">
                <a:effectLst/>
              </a:rPr>
              <a:t>Conversion Rates for Newsletter per Page - Well Performing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Home Page</c:v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(Newsletter)'!$I$5</c:f>
              <c:numCache>
                <c:formatCode>0.00%</c:formatCode>
                <c:ptCount val="1"/>
                <c:pt idx="0">
                  <c:v>0.95744680851063835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0-DE45-B962-9B6F48F0E9C7}"/>
            </c:ext>
          </c:extLst>
        </c:ser>
        <c:ser>
          <c:idx val="2"/>
          <c:order val="1"/>
          <c:tx>
            <c:v>About LHL Page</c:v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(Newsletter)'!$I$106</c:f>
              <c:numCache>
                <c:formatCode>0.00%</c:formatCode>
                <c:ptCount val="1"/>
                <c:pt idx="0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0-DE45-B962-9B6F48F0E9C7}"/>
            </c:ext>
          </c:extLst>
        </c:ser>
        <c:ser>
          <c:idx val="1"/>
          <c:order val="2"/>
          <c:tx>
            <c:v>Thank-You Page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(Newsletter)'!$I$10</c:f>
              <c:numCache>
                <c:formatCode>0.00%</c:formatCode>
                <c:ptCount val="1"/>
                <c:pt idx="0">
                  <c:v>5.7142857142857141E-2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0-DE45-B962-9B6F48F0E9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19374224"/>
        <c:axId val="1320002944"/>
      </c:barChart>
      <c:catAx>
        <c:axId val="1319374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002944"/>
        <c:crosses val="autoZero"/>
        <c:auto val="1"/>
        <c:lblAlgn val="ctr"/>
        <c:lblOffset val="100"/>
        <c:tickLblSkip val="1"/>
        <c:noMultiLvlLbl val="0"/>
      </c:catAx>
      <c:valAx>
        <c:axId val="1320002944"/>
        <c:scaling>
          <c:orientation val="minMax"/>
          <c:max val="1"/>
        </c:scaling>
        <c:delete val="1"/>
        <c:axPos val="l"/>
        <c:numFmt formatCode="0.00%" sourceLinked="1"/>
        <c:majorTickMark val="none"/>
        <c:minorTickMark val="none"/>
        <c:tickLblPos val="nextTo"/>
        <c:crossAx val="131937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Conversion Rates</a:t>
            </a:r>
            <a:r>
              <a:rPr lang="en-US" baseline="0"/>
              <a:t> for Newsletter per Page -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v>Care Coordination Page</c:v>
          </c:tx>
          <c:spPr>
            <a:solidFill>
              <a:schemeClr val="accent6">
                <a:tint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(Newsletter)'!$I$111</c:f>
              <c:numCache>
                <c:formatCode>0.00%</c:formatCode>
                <c:ptCount val="1"/>
                <c:pt idx="0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E-884B-BF1A-40A11E622FE6}"/>
            </c:ext>
          </c:extLst>
        </c:ser>
        <c:ser>
          <c:idx val="3"/>
          <c:order val="1"/>
          <c:tx>
            <c:v>How We're Unique Page</c:v>
          </c:tx>
          <c:spPr>
            <a:solidFill>
              <a:schemeClr val="accent6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(Newsletter)'!$I$55</c:f>
              <c:numCache>
                <c:formatCode>0.00%</c:formatCode>
                <c:ptCount val="1"/>
                <c:pt idx="0">
                  <c:v>1.3793103448275862E-2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8E-884B-BF1A-40A11E622FE6}"/>
            </c:ext>
          </c:extLst>
        </c:ser>
        <c:ser>
          <c:idx val="0"/>
          <c:order val="2"/>
          <c:tx>
            <c:v>About Us Page</c:v>
          </c:tx>
          <c:spPr>
            <a:solidFill>
              <a:schemeClr val="accent6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(Newsletter)'!$I$15</c:f>
              <c:numCache>
                <c:formatCode>0.00%</c:formatCode>
                <c:ptCount val="1"/>
                <c:pt idx="0">
                  <c:v>1.3227513227513227E-2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8E-884B-BF1A-40A11E622FE6}"/>
            </c:ext>
          </c:extLst>
        </c:ser>
        <c:ser>
          <c:idx val="5"/>
          <c:order val="3"/>
          <c:tx>
            <c:v>What We Do Page</c:v>
          </c:tx>
          <c:spPr>
            <a:solidFill>
              <a:schemeClr val="accent6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(Newsletter)'!$J$38</c:f>
              <c:numCache>
                <c:formatCode>0.00%</c:formatCode>
                <c:ptCount val="1"/>
                <c:pt idx="0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8E-884B-BF1A-40A11E622FE6}"/>
            </c:ext>
          </c:extLst>
        </c:ser>
        <c:ser>
          <c:idx val="1"/>
          <c:order val="4"/>
          <c:tx>
            <c:v>What is Care Coordination Page</c:v>
          </c:tx>
          <c:spPr>
            <a:solidFill>
              <a:schemeClr val="accent6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(Newsletter)'!$I$20</c:f>
              <c:numCache>
                <c:formatCode>0.00%</c:formatCode>
                <c:ptCount val="1"/>
                <c:pt idx="0">
                  <c:v>1.06951871657754E-2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8E-884B-BF1A-40A11E622F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19374224"/>
        <c:axId val="1320002944"/>
      </c:barChart>
      <c:catAx>
        <c:axId val="1319374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002944"/>
        <c:crosses val="autoZero"/>
        <c:auto val="1"/>
        <c:lblAlgn val="ctr"/>
        <c:lblOffset val="100"/>
        <c:tickLblSkip val="1"/>
        <c:noMultiLvlLbl val="0"/>
      </c:catAx>
      <c:valAx>
        <c:axId val="1320002944"/>
        <c:scaling>
          <c:orientation val="minMax"/>
          <c:max val="5.000000000000001E-2"/>
        </c:scaling>
        <c:delete val="1"/>
        <c:axPos val="l"/>
        <c:numFmt formatCode="0.00%" sourceLinked="1"/>
        <c:majorTickMark val="none"/>
        <c:minorTickMark val="none"/>
        <c:tickLblPos val="nextTo"/>
        <c:crossAx val="131937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Missed Opportunites - Unique Views per Page with &lt;1%</a:t>
            </a:r>
            <a:r>
              <a:rPr lang="en-US" baseline="0"/>
              <a:t> Conversion Rate for Newsletter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Funraiser Page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(Newsletter)'!$I$29</c:f>
              <c:numCache>
                <c:formatCode>#,##0</c:formatCode>
                <c:ptCount val="1"/>
                <c:pt idx="0">
                  <c:v>2109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2D-0C4C-8A91-FF563021A976}"/>
            </c:ext>
          </c:extLst>
        </c:ser>
        <c:ser>
          <c:idx val="3"/>
          <c:order val="1"/>
          <c:tx>
            <c:v>Livi's Story Page</c:v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(Newsletter)'!$I$39</c:f>
              <c:numCache>
                <c:formatCode>#,##0</c:formatCode>
                <c:ptCount val="1"/>
                <c:pt idx="0">
                  <c:v>1352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2D-0C4C-8A91-FF563021A976}"/>
            </c:ext>
          </c:extLst>
        </c:ser>
        <c:ser>
          <c:idx val="0"/>
          <c:order val="2"/>
          <c:tx>
            <c:v>Donate Page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(Newsletter)'!$I$24</c:f>
              <c:numCache>
                <c:formatCode>General</c:formatCode>
                <c:ptCount val="1"/>
                <c:pt idx="0">
                  <c:v>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2D-0C4C-8A91-FF563021A976}"/>
            </c:ext>
          </c:extLst>
        </c:ser>
        <c:ser>
          <c:idx val="2"/>
          <c:order val="3"/>
          <c:tx>
            <c:v>Get Involved Page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(Newsletter)'!$I$34</c:f>
              <c:numCache>
                <c:formatCode>General</c:formatCode>
                <c:ptCount val="1"/>
                <c:pt idx="0">
                  <c:v>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2D-0C4C-8A91-FF563021A976}"/>
            </c:ext>
          </c:extLst>
        </c:ser>
        <c:ser>
          <c:idx val="6"/>
          <c:order val="4"/>
          <c:tx>
            <c:v>Events Page</c:v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(Newsletter)'!$I$85</c:f>
              <c:numCache>
                <c:formatCode>General</c:formatCode>
                <c:ptCount val="1"/>
                <c:pt idx="0">
                  <c:v>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2D-0C4C-8A91-FF563021A976}"/>
            </c:ext>
          </c:extLst>
        </c:ser>
        <c:ser>
          <c:idx val="4"/>
          <c:order val="5"/>
          <c:tx>
            <c:v>Contact Us Page</c:v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(Newsletter)'!$I$60</c:f>
              <c:numCache>
                <c:formatCode>General</c:formatCode>
                <c:ptCount val="1"/>
                <c:pt idx="0">
                  <c:v>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2D-0C4C-8A91-FF563021A976}"/>
            </c:ext>
          </c:extLst>
        </c:ser>
        <c:ser>
          <c:idx val="5"/>
          <c:order val="6"/>
          <c:tx>
            <c:v>Care Coordination Team Page</c:v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(Newsletter)'!$I$65</c:f>
              <c:numCache>
                <c:formatCode>General</c:formatCode>
                <c:ptCount val="1"/>
                <c:pt idx="0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2D-0C4C-8A91-FF563021A976}"/>
            </c:ext>
          </c:extLst>
        </c:ser>
        <c:ser>
          <c:idx val="8"/>
          <c:order val="7"/>
          <c:tx>
            <c:v>Care Coordination Team</c:v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Pages</c:v>
              </c:pt>
            </c:strLit>
          </c:cat>
          <c:val>
            <c:numRef>
              <c:f>'Forms (Newsletter)'!$I$95</c:f>
              <c:numCache>
                <c:formatCode>General</c:formatCode>
                <c:ptCount val="1"/>
                <c:pt idx="0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02D-0C4C-8A91-FF563021A9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08943776"/>
        <c:axId val="1319923264"/>
      </c:barChart>
      <c:catAx>
        <c:axId val="17089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9923264"/>
        <c:crosses val="autoZero"/>
        <c:auto val="1"/>
        <c:lblAlgn val="ctr"/>
        <c:lblOffset val="100"/>
        <c:noMultiLvlLbl val="0"/>
      </c:catAx>
      <c:valAx>
        <c:axId val="1319923264"/>
        <c:scaling>
          <c:orientation val="minMax"/>
          <c:max val="2200"/>
        </c:scaling>
        <c:delete val="1"/>
        <c:axPos val="l"/>
        <c:numFmt formatCode="#,##0" sourceLinked="1"/>
        <c:majorTickMark val="none"/>
        <c:minorTickMark val="none"/>
        <c:tickLblPos val="nextTo"/>
        <c:crossAx val="170894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Overall</a:t>
            </a:r>
            <a:r>
              <a:rPr lang="en-US" baseline="0" dirty="0"/>
              <a:t> Acquisition Categories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Percentage of Total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0.5353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35-3F43-804F-CA6D27829B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Search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Percentage of Total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0.22604179547421788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35-3F43-804F-CA6D27829B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Percentage of Total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0.14739705700507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35-3F43-804F-CA6D27829B8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Referral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Percentage of Total</c:v>
                </c:pt>
              </c:strCache>
            </c:strRef>
          </c:cat>
          <c:val>
            <c:numRef>
              <c:f>Sheet1!$E$2</c:f>
              <c:numCache>
                <c:formatCode>0.00%</c:formatCode>
                <c:ptCount val="1"/>
                <c:pt idx="0">
                  <c:v>7.9881290960801279E-2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35-3F43-804F-CA6D27829B8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Emails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Percentage of Total</c:v>
                </c:pt>
              </c:strCache>
            </c:strRef>
          </c:cat>
          <c:val>
            <c:numRef>
              <c:f>Sheet1!$F$2</c:f>
              <c:numCache>
                <c:formatCode>0.00%</c:formatCode>
                <c:ptCount val="1"/>
                <c:pt idx="0">
                  <c:v>1.137628292321009E-2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35-3F43-804F-CA6D27829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4032720"/>
        <c:axId val="1932800272"/>
      </c:barChart>
      <c:catAx>
        <c:axId val="189403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800272"/>
        <c:crosses val="autoZero"/>
        <c:auto val="1"/>
        <c:lblAlgn val="ctr"/>
        <c:lblOffset val="100"/>
        <c:noMultiLvlLbl val="0"/>
      </c:catAx>
      <c:valAx>
        <c:axId val="193280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403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Traffic to site</a:t>
            </a:r>
            <a:r>
              <a:rPr lang="en-US" baseline="0"/>
              <a:t> from FB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D0-3B46-B971-660C7B54C9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D0-3B46-B971-660C7B54C9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'Website from FB posts'!$E$68:$F$68</c:f>
              <c:strCache>
                <c:ptCount val="2"/>
                <c:pt idx="0">
                  <c:v>Total Traffic</c:v>
                </c:pt>
                <c:pt idx="1">
                  <c:v>FB Traffic</c:v>
                </c:pt>
              </c:strCache>
            </c:strRef>
          </c:cat>
          <c:val>
            <c:numRef>
              <c:f>'Website from FB posts'!$E$69:$F$69</c:f>
              <c:numCache>
                <c:formatCode>General</c:formatCode>
                <c:ptCount val="2"/>
                <c:pt idx="0">
                  <c:v>2461</c:v>
                </c:pt>
                <c:pt idx="1">
                  <c:v>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D0-3B46-B971-660C7B54C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741311055840978"/>
          <c:y val="0.9112319321129716"/>
          <c:w val="0.24235425610745451"/>
          <c:h val="6.847380426038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Traffic</a:t>
            </a:r>
            <a:r>
              <a:rPr lang="en-US" baseline="0" dirty="0"/>
              <a:t> &amp; Post Data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'Website from FB posts'!$B$15</c:f>
              <c:strCache>
                <c:ptCount val="1"/>
                <c:pt idx="0">
                  <c:v>Likes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'Website from FB posts'!$B$16:$B$67</c:f>
              <c:numCache>
                <c:formatCode>General</c:formatCode>
                <c:ptCount val="52"/>
                <c:pt idx="0">
                  <c:v>5</c:v>
                </c:pt>
                <c:pt idx="1">
                  <c:v>15</c:v>
                </c:pt>
                <c:pt idx="2">
                  <c:v>46</c:v>
                </c:pt>
                <c:pt idx="3">
                  <c:v>13</c:v>
                </c:pt>
                <c:pt idx="5">
                  <c:v>49</c:v>
                </c:pt>
                <c:pt idx="6">
                  <c:v>14</c:v>
                </c:pt>
                <c:pt idx="7">
                  <c:v>15</c:v>
                </c:pt>
                <c:pt idx="8">
                  <c:v>29</c:v>
                </c:pt>
                <c:pt idx="9">
                  <c:v>4</c:v>
                </c:pt>
                <c:pt idx="10">
                  <c:v>37</c:v>
                </c:pt>
                <c:pt idx="11">
                  <c:v>49</c:v>
                </c:pt>
                <c:pt idx="12">
                  <c:v>5</c:v>
                </c:pt>
                <c:pt idx="14">
                  <c:v>4</c:v>
                </c:pt>
                <c:pt idx="15">
                  <c:v>20</c:v>
                </c:pt>
                <c:pt idx="16">
                  <c:v>19</c:v>
                </c:pt>
                <c:pt idx="17">
                  <c:v>38</c:v>
                </c:pt>
                <c:pt idx="18">
                  <c:v>4</c:v>
                </c:pt>
                <c:pt idx="19">
                  <c:v>9</c:v>
                </c:pt>
                <c:pt idx="20">
                  <c:v>18</c:v>
                </c:pt>
                <c:pt idx="21">
                  <c:v>9</c:v>
                </c:pt>
                <c:pt idx="22">
                  <c:v>25</c:v>
                </c:pt>
                <c:pt idx="23">
                  <c:v>8</c:v>
                </c:pt>
                <c:pt idx="24">
                  <c:v>5</c:v>
                </c:pt>
                <c:pt idx="25">
                  <c:v>12</c:v>
                </c:pt>
                <c:pt idx="26">
                  <c:v>16</c:v>
                </c:pt>
                <c:pt idx="27">
                  <c:v>23</c:v>
                </c:pt>
                <c:pt idx="28">
                  <c:v>18</c:v>
                </c:pt>
                <c:pt idx="29">
                  <c:v>24</c:v>
                </c:pt>
                <c:pt idx="30">
                  <c:v>9</c:v>
                </c:pt>
                <c:pt idx="31">
                  <c:v>32</c:v>
                </c:pt>
                <c:pt idx="32">
                  <c:v>15</c:v>
                </c:pt>
                <c:pt idx="33">
                  <c:v>3</c:v>
                </c:pt>
                <c:pt idx="34">
                  <c:v>52</c:v>
                </c:pt>
                <c:pt idx="35">
                  <c:v>4</c:v>
                </c:pt>
                <c:pt idx="36">
                  <c:v>34</c:v>
                </c:pt>
                <c:pt idx="37">
                  <c:v>16</c:v>
                </c:pt>
                <c:pt idx="38">
                  <c:v>41</c:v>
                </c:pt>
                <c:pt idx="39">
                  <c:v>6</c:v>
                </c:pt>
                <c:pt idx="40">
                  <c:v>18</c:v>
                </c:pt>
                <c:pt idx="41">
                  <c:v>18</c:v>
                </c:pt>
                <c:pt idx="42">
                  <c:v>4</c:v>
                </c:pt>
                <c:pt idx="43">
                  <c:v>27</c:v>
                </c:pt>
                <c:pt idx="44">
                  <c:v>49</c:v>
                </c:pt>
                <c:pt idx="45">
                  <c:v>53</c:v>
                </c:pt>
                <c:pt idx="46">
                  <c:v>48</c:v>
                </c:pt>
                <c:pt idx="47">
                  <c:v>13</c:v>
                </c:pt>
                <c:pt idx="48">
                  <c:v>28</c:v>
                </c:pt>
                <c:pt idx="49">
                  <c:v>28</c:v>
                </c:pt>
                <c:pt idx="50">
                  <c:v>9</c:v>
                </c:pt>
                <c:pt idx="5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5-D847-8B44-ED0BC342B2DA}"/>
            </c:ext>
          </c:extLst>
        </c:ser>
        <c:ser>
          <c:idx val="1"/>
          <c:order val="1"/>
          <c:tx>
            <c:strRef>
              <c:f>'Website from FB posts'!$C$15</c:f>
              <c:strCache>
                <c:ptCount val="1"/>
                <c:pt idx="0">
                  <c:v>Shares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'Website from FB posts'!$C$16:$C$67</c:f>
              <c:numCache>
                <c:formatCode>General</c:formatCode>
                <c:ptCount val="52"/>
                <c:pt idx="2">
                  <c:v>5</c:v>
                </c:pt>
                <c:pt idx="5">
                  <c:v>1</c:v>
                </c:pt>
                <c:pt idx="6">
                  <c:v>2</c:v>
                </c:pt>
                <c:pt idx="9">
                  <c:v>2</c:v>
                </c:pt>
                <c:pt idx="10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6">
                  <c:v>2</c:v>
                </c:pt>
                <c:pt idx="18">
                  <c:v>2</c:v>
                </c:pt>
                <c:pt idx="25">
                  <c:v>1</c:v>
                </c:pt>
                <c:pt idx="27">
                  <c:v>4</c:v>
                </c:pt>
                <c:pt idx="30">
                  <c:v>3</c:v>
                </c:pt>
                <c:pt idx="31">
                  <c:v>3</c:v>
                </c:pt>
                <c:pt idx="32">
                  <c:v>7</c:v>
                </c:pt>
                <c:pt idx="33">
                  <c:v>4</c:v>
                </c:pt>
                <c:pt idx="36">
                  <c:v>1</c:v>
                </c:pt>
                <c:pt idx="39">
                  <c:v>3</c:v>
                </c:pt>
                <c:pt idx="40">
                  <c:v>10</c:v>
                </c:pt>
                <c:pt idx="41">
                  <c:v>2</c:v>
                </c:pt>
                <c:pt idx="42">
                  <c:v>4</c:v>
                </c:pt>
                <c:pt idx="43">
                  <c:v>6</c:v>
                </c:pt>
                <c:pt idx="44">
                  <c:v>3</c:v>
                </c:pt>
                <c:pt idx="46">
                  <c:v>3</c:v>
                </c:pt>
                <c:pt idx="47">
                  <c:v>1</c:v>
                </c:pt>
                <c:pt idx="4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05-D847-8B44-ED0BC342B2DA}"/>
            </c:ext>
          </c:extLst>
        </c:ser>
        <c:ser>
          <c:idx val="2"/>
          <c:order val="2"/>
          <c:tx>
            <c:strRef>
              <c:f>'Website from FB posts'!$D$15</c:f>
              <c:strCache>
                <c:ptCount val="1"/>
                <c:pt idx="0">
                  <c:v>Comments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'Website from FB posts'!$D$16:$D$67</c:f>
              <c:numCache>
                <c:formatCode>General</c:formatCode>
                <c:ptCount val="52"/>
                <c:pt idx="2">
                  <c:v>14</c:v>
                </c:pt>
                <c:pt idx="5">
                  <c:v>13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2</c:v>
                </c:pt>
                <c:pt idx="10">
                  <c:v>11</c:v>
                </c:pt>
                <c:pt idx="11">
                  <c:v>18</c:v>
                </c:pt>
                <c:pt idx="12">
                  <c:v>2</c:v>
                </c:pt>
                <c:pt idx="16">
                  <c:v>2</c:v>
                </c:pt>
                <c:pt idx="17">
                  <c:v>6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1">
                  <c:v>2</c:v>
                </c:pt>
                <c:pt idx="34">
                  <c:v>5</c:v>
                </c:pt>
                <c:pt idx="36">
                  <c:v>15</c:v>
                </c:pt>
                <c:pt idx="37">
                  <c:v>2</c:v>
                </c:pt>
                <c:pt idx="38">
                  <c:v>4</c:v>
                </c:pt>
                <c:pt idx="40">
                  <c:v>1</c:v>
                </c:pt>
                <c:pt idx="41">
                  <c:v>3</c:v>
                </c:pt>
                <c:pt idx="43">
                  <c:v>1</c:v>
                </c:pt>
                <c:pt idx="44">
                  <c:v>10</c:v>
                </c:pt>
                <c:pt idx="45">
                  <c:v>3</c:v>
                </c:pt>
                <c:pt idx="46">
                  <c:v>5</c:v>
                </c:pt>
                <c:pt idx="48">
                  <c:v>4</c:v>
                </c:pt>
                <c:pt idx="50">
                  <c:v>1</c:v>
                </c:pt>
                <c:pt idx="5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05-D847-8B44-ED0BC342B2DA}"/>
            </c:ext>
          </c:extLst>
        </c:ser>
        <c:ser>
          <c:idx val="3"/>
          <c:order val="3"/>
          <c:tx>
            <c:strRef>
              <c:f>'Website from FB posts'!$F$15</c:f>
              <c:strCache>
                <c:ptCount val="1"/>
                <c:pt idx="0">
                  <c:v>Traffic from FB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'Website from FB posts'!$F$16:$F$67</c:f>
              <c:numCache>
                <c:formatCode>General</c:formatCode>
                <c:ptCount val="52"/>
                <c:pt idx="0">
                  <c:v>108</c:v>
                </c:pt>
                <c:pt idx="1">
                  <c:v>39</c:v>
                </c:pt>
                <c:pt idx="2">
                  <c:v>24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5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0</c:v>
                </c:pt>
                <c:pt idx="16">
                  <c:v>1</c:v>
                </c:pt>
                <c:pt idx="17">
                  <c:v>18</c:v>
                </c:pt>
                <c:pt idx="18">
                  <c:v>3</c:v>
                </c:pt>
                <c:pt idx="19">
                  <c:v>6</c:v>
                </c:pt>
                <c:pt idx="20">
                  <c:v>2</c:v>
                </c:pt>
                <c:pt idx="21">
                  <c:v>0</c:v>
                </c:pt>
                <c:pt idx="22">
                  <c:v>13</c:v>
                </c:pt>
                <c:pt idx="23">
                  <c:v>5</c:v>
                </c:pt>
                <c:pt idx="24">
                  <c:v>1</c:v>
                </c:pt>
                <c:pt idx="25">
                  <c:v>13</c:v>
                </c:pt>
                <c:pt idx="26">
                  <c:v>8</c:v>
                </c:pt>
                <c:pt idx="27">
                  <c:v>3</c:v>
                </c:pt>
                <c:pt idx="28">
                  <c:v>11</c:v>
                </c:pt>
                <c:pt idx="29">
                  <c:v>10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10</c:v>
                </c:pt>
                <c:pt idx="41">
                  <c:v>14</c:v>
                </c:pt>
                <c:pt idx="42">
                  <c:v>0</c:v>
                </c:pt>
                <c:pt idx="43">
                  <c:v>10</c:v>
                </c:pt>
                <c:pt idx="44">
                  <c:v>0</c:v>
                </c:pt>
                <c:pt idx="45">
                  <c:v>2</c:v>
                </c:pt>
                <c:pt idx="46">
                  <c:v>0</c:v>
                </c:pt>
                <c:pt idx="47">
                  <c:v>3</c:v>
                </c:pt>
                <c:pt idx="48">
                  <c:v>1</c:v>
                </c:pt>
                <c:pt idx="49">
                  <c:v>0</c:v>
                </c:pt>
                <c:pt idx="50">
                  <c:v>1</c:v>
                </c:pt>
                <c:pt idx="5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05-D847-8B44-ED0BC342B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803136"/>
        <c:axId val="959721328"/>
      </c:areaChart>
      <c:catAx>
        <c:axId val="95980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9721328"/>
        <c:crosses val="autoZero"/>
        <c:auto val="1"/>
        <c:lblAlgn val="ctr"/>
        <c:lblOffset val="100"/>
        <c:noMultiLvlLbl val="0"/>
      </c:catAx>
      <c:valAx>
        <c:axId val="95972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98031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Website Traffic After Events &amp; Press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'Website from Events'!$A$2</c:f>
              <c:strCache>
                <c:ptCount val="1"/>
                <c:pt idx="0">
                  <c:v>Day Before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'Website from Events'!$B$1:$J$1</c:f>
              <c:numCache>
                <c:formatCode>m/d/yy</c:formatCode>
                <c:ptCount val="9"/>
                <c:pt idx="0">
                  <c:v>43156</c:v>
                </c:pt>
                <c:pt idx="1">
                  <c:v>43190</c:v>
                </c:pt>
                <c:pt idx="2">
                  <c:v>43328</c:v>
                </c:pt>
                <c:pt idx="3">
                  <c:v>43340</c:v>
                </c:pt>
                <c:pt idx="4">
                  <c:v>43351</c:v>
                </c:pt>
                <c:pt idx="5">
                  <c:v>43356</c:v>
                </c:pt>
                <c:pt idx="6">
                  <c:v>43442</c:v>
                </c:pt>
                <c:pt idx="7">
                  <c:v>43447</c:v>
                </c:pt>
                <c:pt idx="8">
                  <c:v>43551</c:v>
                </c:pt>
              </c:numCache>
            </c:numRef>
          </c:cat>
          <c:val>
            <c:numRef>
              <c:f>'Website from Events'!$B$2:$J$2</c:f>
              <c:numCache>
                <c:formatCode>General</c:formatCode>
                <c:ptCount val="9"/>
                <c:pt idx="0">
                  <c:v>9</c:v>
                </c:pt>
                <c:pt idx="1">
                  <c:v>18</c:v>
                </c:pt>
                <c:pt idx="2">
                  <c:v>58</c:v>
                </c:pt>
                <c:pt idx="3">
                  <c:v>40</c:v>
                </c:pt>
                <c:pt idx="4">
                  <c:v>49</c:v>
                </c:pt>
                <c:pt idx="5">
                  <c:v>77</c:v>
                </c:pt>
                <c:pt idx="6">
                  <c:v>13</c:v>
                </c:pt>
                <c:pt idx="7">
                  <c:v>32</c:v>
                </c:pt>
                <c:pt idx="8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9A-0B42-8B44-B5E2682D7938}"/>
            </c:ext>
          </c:extLst>
        </c:ser>
        <c:ser>
          <c:idx val="1"/>
          <c:order val="1"/>
          <c:tx>
            <c:strRef>
              <c:f>'Website from Events'!$A$3</c:f>
              <c:strCache>
                <c:ptCount val="1"/>
                <c:pt idx="0">
                  <c:v>Day of Event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'Website from Events'!$B$1:$J$1</c:f>
              <c:numCache>
                <c:formatCode>m/d/yy</c:formatCode>
                <c:ptCount val="9"/>
                <c:pt idx="0">
                  <c:v>43156</c:v>
                </c:pt>
                <c:pt idx="1">
                  <c:v>43190</c:v>
                </c:pt>
                <c:pt idx="2">
                  <c:v>43328</c:v>
                </c:pt>
                <c:pt idx="3">
                  <c:v>43340</c:v>
                </c:pt>
                <c:pt idx="4">
                  <c:v>43351</c:v>
                </c:pt>
                <c:pt idx="5">
                  <c:v>43356</c:v>
                </c:pt>
                <c:pt idx="6">
                  <c:v>43442</c:v>
                </c:pt>
                <c:pt idx="7">
                  <c:v>43447</c:v>
                </c:pt>
                <c:pt idx="8">
                  <c:v>43551</c:v>
                </c:pt>
              </c:numCache>
            </c:numRef>
          </c:cat>
          <c:val>
            <c:numRef>
              <c:f>'Website from Events'!$B$3:$J$3</c:f>
              <c:numCache>
                <c:formatCode>General</c:formatCode>
                <c:ptCount val="9"/>
                <c:pt idx="0">
                  <c:v>26</c:v>
                </c:pt>
                <c:pt idx="1">
                  <c:v>13</c:v>
                </c:pt>
                <c:pt idx="2">
                  <c:v>55</c:v>
                </c:pt>
                <c:pt idx="3">
                  <c:v>103</c:v>
                </c:pt>
                <c:pt idx="4">
                  <c:v>45</c:v>
                </c:pt>
                <c:pt idx="5">
                  <c:v>149</c:v>
                </c:pt>
                <c:pt idx="6">
                  <c:v>34</c:v>
                </c:pt>
                <c:pt idx="7">
                  <c:v>13</c:v>
                </c:pt>
                <c:pt idx="8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9A-0B42-8B44-B5E2682D7938}"/>
            </c:ext>
          </c:extLst>
        </c:ser>
        <c:ser>
          <c:idx val="2"/>
          <c:order val="2"/>
          <c:tx>
            <c:strRef>
              <c:f>'Website from Events'!$A$4</c:f>
              <c:strCache>
                <c:ptCount val="1"/>
                <c:pt idx="0">
                  <c:v>Day After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'Website from Events'!$B$1:$J$1</c:f>
              <c:numCache>
                <c:formatCode>m/d/yy</c:formatCode>
                <c:ptCount val="9"/>
                <c:pt idx="0">
                  <c:v>43156</c:v>
                </c:pt>
                <c:pt idx="1">
                  <c:v>43190</c:v>
                </c:pt>
                <c:pt idx="2">
                  <c:v>43328</c:v>
                </c:pt>
                <c:pt idx="3">
                  <c:v>43340</c:v>
                </c:pt>
                <c:pt idx="4">
                  <c:v>43351</c:v>
                </c:pt>
                <c:pt idx="5">
                  <c:v>43356</c:v>
                </c:pt>
                <c:pt idx="6">
                  <c:v>43442</c:v>
                </c:pt>
                <c:pt idx="7">
                  <c:v>43447</c:v>
                </c:pt>
                <c:pt idx="8">
                  <c:v>43551</c:v>
                </c:pt>
              </c:numCache>
            </c:numRef>
          </c:cat>
          <c:val>
            <c:numRef>
              <c:f>'Website from Events'!$B$4:$J$4</c:f>
              <c:numCache>
                <c:formatCode>General</c:formatCode>
                <c:ptCount val="9"/>
                <c:pt idx="0">
                  <c:v>18</c:v>
                </c:pt>
                <c:pt idx="1">
                  <c:v>25</c:v>
                </c:pt>
                <c:pt idx="2">
                  <c:v>32</c:v>
                </c:pt>
                <c:pt idx="3">
                  <c:v>87</c:v>
                </c:pt>
                <c:pt idx="4">
                  <c:v>20</c:v>
                </c:pt>
                <c:pt idx="5">
                  <c:v>71</c:v>
                </c:pt>
                <c:pt idx="6">
                  <c:v>6</c:v>
                </c:pt>
                <c:pt idx="7">
                  <c:v>14</c:v>
                </c:pt>
                <c:pt idx="8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9A-0B42-8B44-B5E2682D7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678144"/>
        <c:axId val="957850512"/>
      </c:lineChart>
      <c:dateAx>
        <c:axId val="957678144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850512"/>
        <c:crosses val="autoZero"/>
        <c:auto val="1"/>
        <c:lblOffset val="100"/>
        <c:baseTimeUnit val="days"/>
      </c:dateAx>
      <c:valAx>
        <c:axId val="95785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67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43046-58DB-40CD-B0D5-ACC7DD2141B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934B640-97E6-4BDF-BB86-4A71C8F07B4A}">
      <dgm:prSet/>
      <dgm:spPr/>
      <dgm:t>
        <a:bodyPr/>
        <a:lstStyle/>
        <a:p>
          <a:r>
            <a:rPr lang="en-US"/>
            <a:t>Analytics Report</a:t>
          </a:r>
        </a:p>
      </dgm:t>
    </dgm:pt>
    <dgm:pt modelId="{148AB5E8-E2EB-46A7-98D7-CB739674A02B}" type="parTrans" cxnId="{574B3CB9-26A5-44B8-BB86-6EAEA06645CF}">
      <dgm:prSet/>
      <dgm:spPr/>
      <dgm:t>
        <a:bodyPr/>
        <a:lstStyle/>
        <a:p>
          <a:endParaRPr lang="en-US"/>
        </a:p>
      </dgm:t>
    </dgm:pt>
    <dgm:pt modelId="{D1308ED0-F667-458F-93A9-958BC56AA47D}" type="sibTrans" cxnId="{574B3CB9-26A5-44B8-BB86-6EAEA06645CF}">
      <dgm:prSet/>
      <dgm:spPr/>
      <dgm:t>
        <a:bodyPr/>
        <a:lstStyle/>
        <a:p>
          <a:endParaRPr lang="en-US"/>
        </a:p>
      </dgm:t>
    </dgm:pt>
    <dgm:pt modelId="{FCDDF48B-443A-4B15-A6F6-5350954B274D}">
      <dgm:prSet/>
      <dgm:spPr/>
      <dgm:t>
        <a:bodyPr/>
        <a:lstStyle/>
        <a:p>
          <a:r>
            <a:rPr lang="en-US"/>
            <a:t>IA Evaluation </a:t>
          </a:r>
        </a:p>
      </dgm:t>
    </dgm:pt>
    <dgm:pt modelId="{5CF8B236-7F58-4122-B98E-567E15A30510}" type="parTrans" cxnId="{A7156263-E33B-429C-952A-31378E0AF638}">
      <dgm:prSet/>
      <dgm:spPr/>
      <dgm:t>
        <a:bodyPr/>
        <a:lstStyle/>
        <a:p>
          <a:endParaRPr lang="en-US"/>
        </a:p>
      </dgm:t>
    </dgm:pt>
    <dgm:pt modelId="{6B04BFF7-F5F7-431F-8955-F1204F03FF55}" type="sibTrans" cxnId="{A7156263-E33B-429C-952A-31378E0AF638}">
      <dgm:prSet/>
      <dgm:spPr/>
      <dgm:t>
        <a:bodyPr/>
        <a:lstStyle/>
        <a:p>
          <a:endParaRPr lang="en-US"/>
        </a:p>
      </dgm:t>
    </dgm:pt>
    <dgm:pt modelId="{B0B0A093-F589-4F04-A071-8298CB95B564}">
      <dgm:prSet/>
      <dgm:spPr/>
      <dgm:t>
        <a:bodyPr/>
        <a:lstStyle/>
        <a:p>
          <a:r>
            <a:rPr lang="en-US"/>
            <a:t>Branding Discussion </a:t>
          </a:r>
        </a:p>
      </dgm:t>
    </dgm:pt>
    <dgm:pt modelId="{D4C0CD5A-C79B-4539-B2A8-A15C58365679}" type="parTrans" cxnId="{700097F6-E602-4841-834E-CE196309CDD0}">
      <dgm:prSet/>
      <dgm:spPr/>
      <dgm:t>
        <a:bodyPr/>
        <a:lstStyle/>
        <a:p>
          <a:endParaRPr lang="en-US"/>
        </a:p>
      </dgm:t>
    </dgm:pt>
    <dgm:pt modelId="{12002C15-1EE4-433B-8438-C7017E170685}" type="sibTrans" cxnId="{700097F6-E602-4841-834E-CE196309CDD0}">
      <dgm:prSet/>
      <dgm:spPr/>
      <dgm:t>
        <a:bodyPr/>
        <a:lstStyle/>
        <a:p>
          <a:endParaRPr lang="en-US"/>
        </a:p>
      </dgm:t>
    </dgm:pt>
    <dgm:pt modelId="{FE93D0D8-4ACB-49D2-8C8C-0226212120FC}" type="pres">
      <dgm:prSet presAssocID="{92E43046-58DB-40CD-B0D5-ACC7DD2141B9}" presName="root" presStyleCnt="0">
        <dgm:presLayoutVars>
          <dgm:dir/>
          <dgm:resizeHandles val="exact"/>
        </dgm:presLayoutVars>
      </dgm:prSet>
      <dgm:spPr/>
    </dgm:pt>
    <dgm:pt modelId="{D4CD3A90-E7C9-4206-A98F-2F467161029D}" type="pres">
      <dgm:prSet presAssocID="{B934B640-97E6-4BDF-BB86-4A71C8F07B4A}" presName="compNode" presStyleCnt="0"/>
      <dgm:spPr/>
    </dgm:pt>
    <dgm:pt modelId="{89104503-21CE-4B2C-8B59-5C1498092D38}" type="pres">
      <dgm:prSet presAssocID="{B934B640-97E6-4BDF-BB86-4A71C8F07B4A}" presName="bgRect" presStyleLbl="bgShp" presStyleIdx="0" presStyleCnt="3"/>
      <dgm:spPr/>
    </dgm:pt>
    <dgm:pt modelId="{0528F68D-BA65-41E3-A6EA-E8C13F636069}" type="pres">
      <dgm:prSet presAssocID="{B934B640-97E6-4BDF-BB86-4A71C8F07B4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1F734FD-BCFC-48B1-AFE1-66BF4B97DAAD}" type="pres">
      <dgm:prSet presAssocID="{B934B640-97E6-4BDF-BB86-4A71C8F07B4A}" presName="spaceRect" presStyleCnt="0"/>
      <dgm:spPr/>
    </dgm:pt>
    <dgm:pt modelId="{0F9065C5-3007-4D2B-9D5C-6B4BBCD44411}" type="pres">
      <dgm:prSet presAssocID="{B934B640-97E6-4BDF-BB86-4A71C8F07B4A}" presName="parTx" presStyleLbl="revTx" presStyleIdx="0" presStyleCnt="3">
        <dgm:presLayoutVars>
          <dgm:chMax val="0"/>
          <dgm:chPref val="0"/>
        </dgm:presLayoutVars>
      </dgm:prSet>
      <dgm:spPr/>
    </dgm:pt>
    <dgm:pt modelId="{0430EE8F-875F-440A-A334-DD852DA545EA}" type="pres">
      <dgm:prSet presAssocID="{D1308ED0-F667-458F-93A9-958BC56AA47D}" presName="sibTrans" presStyleCnt="0"/>
      <dgm:spPr/>
    </dgm:pt>
    <dgm:pt modelId="{1FE0A060-8F50-4BF2-8575-BF7D47F20E87}" type="pres">
      <dgm:prSet presAssocID="{FCDDF48B-443A-4B15-A6F6-5350954B274D}" presName="compNode" presStyleCnt="0"/>
      <dgm:spPr/>
    </dgm:pt>
    <dgm:pt modelId="{577E3A97-8971-4399-9772-F7B181F82364}" type="pres">
      <dgm:prSet presAssocID="{FCDDF48B-443A-4B15-A6F6-5350954B274D}" presName="bgRect" presStyleLbl="bgShp" presStyleIdx="1" presStyleCnt="3"/>
      <dgm:spPr/>
    </dgm:pt>
    <dgm:pt modelId="{246A8A79-CC6F-4E6E-9F63-11AA5C2F5C66}" type="pres">
      <dgm:prSet presAssocID="{FCDDF48B-443A-4B15-A6F6-5350954B274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A257305-275B-48B3-BA9D-64F5111AF580}" type="pres">
      <dgm:prSet presAssocID="{FCDDF48B-443A-4B15-A6F6-5350954B274D}" presName="spaceRect" presStyleCnt="0"/>
      <dgm:spPr/>
    </dgm:pt>
    <dgm:pt modelId="{247AB89C-8DC3-4A26-B11A-4D7725EF716F}" type="pres">
      <dgm:prSet presAssocID="{FCDDF48B-443A-4B15-A6F6-5350954B274D}" presName="parTx" presStyleLbl="revTx" presStyleIdx="1" presStyleCnt="3">
        <dgm:presLayoutVars>
          <dgm:chMax val="0"/>
          <dgm:chPref val="0"/>
        </dgm:presLayoutVars>
      </dgm:prSet>
      <dgm:spPr/>
    </dgm:pt>
    <dgm:pt modelId="{5DBE87F3-C71E-4C25-B034-BCBCB944E9D6}" type="pres">
      <dgm:prSet presAssocID="{6B04BFF7-F5F7-431F-8955-F1204F03FF55}" presName="sibTrans" presStyleCnt="0"/>
      <dgm:spPr/>
    </dgm:pt>
    <dgm:pt modelId="{DDA67683-C3E0-4A35-803A-4D692800A2A3}" type="pres">
      <dgm:prSet presAssocID="{B0B0A093-F589-4F04-A071-8298CB95B564}" presName="compNode" presStyleCnt="0"/>
      <dgm:spPr/>
    </dgm:pt>
    <dgm:pt modelId="{290BAEFB-6E1D-40B1-B821-FED0F2C8B76F}" type="pres">
      <dgm:prSet presAssocID="{B0B0A093-F589-4F04-A071-8298CB95B564}" presName="bgRect" presStyleLbl="bgShp" presStyleIdx="2" presStyleCnt="3"/>
      <dgm:spPr/>
    </dgm:pt>
    <dgm:pt modelId="{BC09C018-4EF5-4613-A4AF-1856ED7FB987}" type="pres">
      <dgm:prSet presAssocID="{B0B0A093-F589-4F04-A071-8298CB95B56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9518653-58D8-4107-AD81-9E8DC345CA8C}" type="pres">
      <dgm:prSet presAssocID="{B0B0A093-F589-4F04-A071-8298CB95B564}" presName="spaceRect" presStyleCnt="0"/>
      <dgm:spPr/>
    </dgm:pt>
    <dgm:pt modelId="{63F2E205-CDCA-4358-A286-1A37B02CA043}" type="pres">
      <dgm:prSet presAssocID="{B0B0A093-F589-4F04-A071-8298CB95B56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03F6235-E0CE-4108-98B9-1922A6553100}" type="presOf" srcId="{B934B640-97E6-4BDF-BB86-4A71C8F07B4A}" destId="{0F9065C5-3007-4D2B-9D5C-6B4BBCD44411}" srcOrd="0" destOrd="0" presId="urn:microsoft.com/office/officeart/2018/2/layout/IconVerticalSolidList"/>
    <dgm:cxn modelId="{A7156263-E33B-429C-952A-31378E0AF638}" srcId="{92E43046-58DB-40CD-B0D5-ACC7DD2141B9}" destId="{FCDDF48B-443A-4B15-A6F6-5350954B274D}" srcOrd="1" destOrd="0" parTransId="{5CF8B236-7F58-4122-B98E-567E15A30510}" sibTransId="{6B04BFF7-F5F7-431F-8955-F1204F03FF55}"/>
    <dgm:cxn modelId="{6A49CF55-0E72-42A4-B3B2-DEABCAB76AC4}" type="presOf" srcId="{92E43046-58DB-40CD-B0D5-ACC7DD2141B9}" destId="{FE93D0D8-4ACB-49D2-8C8C-0226212120FC}" srcOrd="0" destOrd="0" presId="urn:microsoft.com/office/officeart/2018/2/layout/IconVerticalSolidList"/>
    <dgm:cxn modelId="{03866676-9394-453C-80A4-17FB30B3FFE3}" type="presOf" srcId="{FCDDF48B-443A-4B15-A6F6-5350954B274D}" destId="{247AB89C-8DC3-4A26-B11A-4D7725EF716F}" srcOrd="0" destOrd="0" presId="urn:microsoft.com/office/officeart/2018/2/layout/IconVerticalSolidList"/>
    <dgm:cxn modelId="{574B3CB9-26A5-44B8-BB86-6EAEA06645CF}" srcId="{92E43046-58DB-40CD-B0D5-ACC7DD2141B9}" destId="{B934B640-97E6-4BDF-BB86-4A71C8F07B4A}" srcOrd="0" destOrd="0" parTransId="{148AB5E8-E2EB-46A7-98D7-CB739674A02B}" sibTransId="{D1308ED0-F667-458F-93A9-958BC56AA47D}"/>
    <dgm:cxn modelId="{67501EF5-72BD-4347-8592-0BF80F225E83}" type="presOf" srcId="{B0B0A093-F589-4F04-A071-8298CB95B564}" destId="{63F2E205-CDCA-4358-A286-1A37B02CA043}" srcOrd="0" destOrd="0" presId="urn:microsoft.com/office/officeart/2018/2/layout/IconVerticalSolidList"/>
    <dgm:cxn modelId="{700097F6-E602-4841-834E-CE196309CDD0}" srcId="{92E43046-58DB-40CD-B0D5-ACC7DD2141B9}" destId="{B0B0A093-F589-4F04-A071-8298CB95B564}" srcOrd="2" destOrd="0" parTransId="{D4C0CD5A-C79B-4539-B2A8-A15C58365679}" sibTransId="{12002C15-1EE4-433B-8438-C7017E170685}"/>
    <dgm:cxn modelId="{7E541F83-2B0C-48A5-8997-32F7F0084999}" type="presParOf" srcId="{FE93D0D8-4ACB-49D2-8C8C-0226212120FC}" destId="{D4CD3A90-E7C9-4206-A98F-2F467161029D}" srcOrd="0" destOrd="0" presId="urn:microsoft.com/office/officeart/2018/2/layout/IconVerticalSolidList"/>
    <dgm:cxn modelId="{6E0B19AF-813D-4BCC-9020-F6219D915669}" type="presParOf" srcId="{D4CD3A90-E7C9-4206-A98F-2F467161029D}" destId="{89104503-21CE-4B2C-8B59-5C1498092D38}" srcOrd="0" destOrd="0" presId="urn:microsoft.com/office/officeart/2018/2/layout/IconVerticalSolidList"/>
    <dgm:cxn modelId="{1FBC5BAF-A588-4213-9756-2CFD2F2DABF2}" type="presParOf" srcId="{D4CD3A90-E7C9-4206-A98F-2F467161029D}" destId="{0528F68D-BA65-41E3-A6EA-E8C13F636069}" srcOrd="1" destOrd="0" presId="urn:microsoft.com/office/officeart/2018/2/layout/IconVerticalSolidList"/>
    <dgm:cxn modelId="{5A83A009-079A-49BD-B090-F0433659FA57}" type="presParOf" srcId="{D4CD3A90-E7C9-4206-A98F-2F467161029D}" destId="{C1F734FD-BCFC-48B1-AFE1-66BF4B97DAAD}" srcOrd="2" destOrd="0" presId="urn:microsoft.com/office/officeart/2018/2/layout/IconVerticalSolidList"/>
    <dgm:cxn modelId="{9EB64680-9386-46EB-92CF-55DB949FFD73}" type="presParOf" srcId="{D4CD3A90-E7C9-4206-A98F-2F467161029D}" destId="{0F9065C5-3007-4D2B-9D5C-6B4BBCD44411}" srcOrd="3" destOrd="0" presId="urn:microsoft.com/office/officeart/2018/2/layout/IconVerticalSolidList"/>
    <dgm:cxn modelId="{01531310-C58B-4CE9-B3DB-C22A5C9534D9}" type="presParOf" srcId="{FE93D0D8-4ACB-49D2-8C8C-0226212120FC}" destId="{0430EE8F-875F-440A-A334-DD852DA545EA}" srcOrd="1" destOrd="0" presId="urn:microsoft.com/office/officeart/2018/2/layout/IconVerticalSolidList"/>
    <dgm:cxn modelId="{1826AB80-5213-451D-8962-1F11E6FFAF01}" type="presParOf" srcId="{FE93D0D8-4ACB-49D2-8C8C-0226212120FC}" destId="{1FE0A060-8F50-4BF2-8575-BF7D47F20E87}" srcOrd="2" destOrd="0" presId="urn:microsoft.com/office/officeart/2018/2/layout/IconVerticalSolidList"/>
    <dgm:cxn modelId="{10AF61BA-2B67-4E6D-8C57-72B073F3923B}" type="presParOf" srcId="{1FE0A060-8F50-4BF2-8575-BF7D47F20E87}" destId="{577E3A97-8971-4399-9772-F7B181F82364}" srcOrd="0" destOrd="0" presId="urn:microsoft.com/office/officeart/2018/2/layout/IconVerticalSolidList"/>
    <dgm:cxn modelId="{594533D3-D859-4C42-B52B-2FAA3C79225B}" type="presParOf" srcId="{1FE0A060-8F50-4BF2-8575-BF7D47F20E87}" destId="{246A8A79-CC6F-4E6E-9F63-11AA5C2F5C66}" srcOrd="1" destOrd="0" presId="urn:microsoft.com/office/officeart/2018/2/layout/IconVerticalSolidList"/>
    <dgm:cxn modelId="{74A7F905-0CA7-40EA-BB4B-DA1BBCB7B171}" type="presParOf" srcId="{1FE0A060-8F50-4BF2-8575-BF7D47F20E87}" destId="{4A257305-275B-48B3-BA9D-64F5111AF580}" srcOrd="2" destOrd="0" presId="urn:microsoft.com/office/officeart/2018/2/layout/IconVerticalSolidList"/>
    <dgm:cxn modelId="{0249022E-1CFF-47B0-94FE-19B80423BFAC}" type="presParOf" srcId="{1FE0A060-8F50-4BF2-8575-BF7D47F20E87}" destId="{247AB89C-8DC3-4A26-B11A-4D7725EF716F}" srcOrd="3" destOrd="0" presId="urn:microsoft.com/office/officeart/2018/2/layout/IconVerticalSolidList"/>
    <dgm:cxn modelId="{BA35FA9E-D2B3-4C9F-80E4-5C86C6729B42}" type="presParOf" srcId="{FE93D0D8-4ACB-49D2-8C8C-0226212120FC}" destId="{5DBE87F3-C71E-4C25-B034-BCBCB944E9D6}" srcOrd="3" destOrd="0" presId="urn:microsoft.com/office/officeart/2018/2/layout/IconVerticalSolidList"/>
    <dgm:cxn modelId="{0E3A7B24-9DDE-4B7A-AAD4-7FE74C50D4A1}" type="presParOf" srcId="{FE93D0D8-4ACB-49D2-8C8C-0226212120FC}" destId="{DDA67683-C3E0-4A35-803A-4D692800A2A3}" srcOrd="4" destOrd="0" presId="urn:microsoft.com/office/officeart/2018/2/layout/IconVerticalSolidList"/>
    <dgm:cxn modelId="{AC488922-DD55-4EF9-A766-1B44B35587D5}" type="presParOf" srcId="{DDA67683-C3E0-4A35-803A-4D692800A2A3}" destId="{290BAEFB-6E1D-40B1-B821-FED0F2C8B76F}" srcOrd="0" destOrd="0" presId="urn:microsoft.com/office/officeart/2018/2/layout/IconVerticalSolidList"/>
    <dgm:cxn modelId="{F72D1141-38BA-4055-97A3-B74A5A5E4D30}" type="presParOf" srcId="{DDA67683-C3E0-4A35-803A-4D692800A2A3}" destId="{BC09C018-4EF5-4613-A4AF-1856ED7FB987}" srcOrd="1" destOrd="0" presId="urn:microsoft.com/office/officeart/2018/2/layout/IconVerticalSolidList"/>
    <dgm:cxn modelId="{F68B0621-D456-4456-806C-450AF51E1F63}" type="presParOf" srcId="{DDA67683-C3E0-4A35-803A-4D692800A2A3}" destId="{79518653-58D8-4107-AD81-9E8DC345CA8C}" srcOrd="2" destOrd="0" presId="urn:microsoft.com/office/officeart/2018/2/layout/IconVerticalSolidList"/>
    <dgm:cxn modelId="{75A5D98D-D3C1-468B-B56B-317B2576789D}" type="presParOf" srcId="{DDA67683-C3E0-4A35-803A-4D692800A2A3}" destId="{63F2E205-CDCA-4358-A286-1A37B02CA0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04503-21CE-4B2C-8B59-5C1498092D3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28F68D-BA65-41E3-A6EA-E8C13F636069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065C5-3007-4D2B-9D5C-6B4BBCD44411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Analytics Report</a:t>
          </a:r>
        </a:p>
      </dsp:txBody>
      <dsp:txXfrm>
        <a:off x="1941716" y="718"/>
        <a:ext cx="4571887" cy="1681139"/>
      </dsp:txXfrm>
    </dsp:sp>
    <dsp:sp modelId="{577E3A97-8971-4399-9772-F7B181F82364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A8A79-CC6F-4E6E-9F63-11AA5C2F5C66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AB89C-8DC3-4A26-B11A-4D7725EF716F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IA Evaluation </a:t>
          </a:r>
        </a:p>
      </dsp:txBody>
      <dsp:txXfrm>
        <a:off x="1941716" y="2102143"/>
        <a:ext cx="4571887" cy="1681139"/>
      </dsp:txXfrm>
    </dsp:sp>
    <dsp:sp modelId="{290BAEFB-6E1D-40B1-B821-FED0F2C8B76F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9C018-4EF5-4613-A4AF-1856ED7FB987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E205-CDCA-4358-A286-1A37B02CA043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Branding Discussion </a:t>
          </a:r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E4C26-52D7-554D-9E2E-7F50A7FB2A7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1A474-172D-684E-976D-4AF45BB8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r>
              <a:rPr lang="en-US" dirty="0"/>
              <a:t>out of neon </a:t>
            </a:r>
            <a:r>
              <a:rPr lang="en-US" dirty="0" err="1"/>
              <a:t>crm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autmates</a:t>
            </a:r>
            <a:r>
              <a:rPr lang="en-US" dirty="0"/>
              <a:t> receipts </a:t>
            </a:r>
          </a:p>
          <a:p>
            <a:r>
              <a:rPr lang="en-US" dirty="0"/>
              <a:t>-auto populates donors into a data base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paypal</a:t>
            </a:r>
            <a:r>
              <a:rPr lang="en-US" dirty="0"/>
              <a:t> pro would need to pay extra--&gt; </a:t>
            </a:r>
          </a:p>
          <a:p>
            <a:endParaRPr lang="en-US" dirty="0"/>
          </a:p>
          <a:p>
            <a:r>
              <a:rPr lang="en-US" dirty="0"/>
              <a:t>Visa signature </a:t>
            </a:r>
          </a:p>
          <a:p>
            <a:endParaRPr lang="en-US" dirty="0"/>
          </a:p>
          <a:p>
            <a:r>
              <a:rPr lang="en-US" dirty="0"/>
              <a:t>neon </a:t>
            </a:r>
            <a:r>
              <a:rPr lang="en-US" dirty="0" err="1"/>
              <a:t>cna</a:t>
            </a:r>
            <a:r>
              <a:rPr lang="en-US" dirty="0"/>
              <a:t> go back in and save your profile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prepoulate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09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Race track no fundraiser </a:t>
            </a:r>
          </a:p>
          <a:p>
            <a:endParaRPr lang="en-US" dirty="0"/>
          </a:p>
          <a:p>
            <a:r>
              <a:rPr lang="en-US" dirty="0" err="1"/>
              <a:t>GOlf</a:t>
            </a:r>
            <a:r>
              <a:rPr lang="en-US" dirty="0"/>
              <a:t> fun raiser </a:t>
            </a:r>
          </a:p>
          <a:p>
            <a:r>
              <a:rPr lang="en-US" dirty="0"/>
              <a:t>Big Heroes charity golf </a:t>
            </a:r>
            <a:r>
              <a:rPr lang="en-US" dirty="0" err="1"/>
              <a:t>funaraiser</a:t>
            </a:r>
            <a:endParaRPr lang="en-US" dirty="0"/>
          </a:p>
          <a:p>
            <a:endParaRPr lang="en-US" dirty="0"/>
          </a:p>
          <a:p>
            <a:r>
              <a:rPr lang="en-US" dirty="0"/>
              <a:t>time line with </a:t>
            </a:r>
            <a:r>
              <a:rPr lang="en-US" dirty="0" err="1"/>
              <a:t>livis</a:t>
            </a:r>
            <a:r>
              <a:rPr lang="en-US" dirty="0"/>
              <a:t> blogs </a:t>
            </a:r>
          </a:p>
          <a:p>
            <a:endParaRPr lang="en-US" dirty="0"/>
          </a:p>
          <a:p>
            <a:r>
              <a:rPr lang="en-US" dirty="0"/>
              <a:t>drive traffic via </a:t>
            </a:r>
            <a:r>
              <a:rPr lang="en-US" dirty="0" err="1"/>
              <a:t>facebbok</a:t>
            </a:r>
            <a:r>
              <a:rPr lang="en-US" dirty="0"/>
              <a:t> ad </a:t>
            </a:r>
          </a:p>
          <a:p>
            <a:r>
              <a:rPr lang="en-US" dirty="0"/>
              <a:t>- next weeks sometime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5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Provide more detail on when they are signing up tot the </a:t>
            </a:r>
            <a:r>
              <a:rPr lang="en-US" dirty="0" err="1"/>
              <a:t>newletter</a:t>
            </a:r>
            <a:endParaRPr lang="en-US" dirty="0"/>
          </a:p>
          <a:p>
            <a:endParaRPr lang="en-US" dirty="0"/>
          </a:p>
          <a:p>
            <a:r>
              <a:rPr lang="en-US" dirty="0"/>
              <a:t>-more people </a:t>
            </a:r>
            <a:r>
              <a:rPr lang="en-US" dirty="0" err="1"/>
              <a:t>ont</a:t>
            </a:r>
            <a:r>
              <a:rPr lang="en-US" dirty="0"/>
              <a:t> news letter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r>
              <a:rPr lang="en-US" dirty="0"/>
              <a:t>fun raiser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9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Time stamp add to </a:t>
            </a:r>
            <a:r>
              <a:rPr lang="en-US" dirty="0" err="1"/>
              <a:t>livi</a:t>
            </a:r>
            <a:r>
              <a:rPr lang="en-US" dirty="0"/>
              <a:t> strong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71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32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Jaimee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Jaimee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5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r>
              <a:rPr lang="en-US" dirty="0"/>
              <a:t>industry average </a:t>
            </a:r>
          </a:p>
          <a:p>
            <a:endParaRPr lang="en-US" dirty="0"/>
          </a:p>
          <a:p>
            <a:r>
              <a:rPr lang="en-US" dirty="0"/>
              <a:t>Key word search list </a:t>
            </a:r>
          </a:p>
          <a:p>
            <a:endParaRPr lang="en-US" dirty="0"/>
          </a:p>
          <a:p>
            <a:r>
              <a:rPr lang="en-US" dirty="0"/>
              <a:t>this weekend key word </a:t>
            </a:r>
            <a:r>
              <a:rPr lang="en-US" dirty="0" err="1"/>
              <a:t>sewrch</a:t>
            </a:r>
            <a:r>
              <a:rPr lang="en-US" dirty="0"/>
              <a:t> vs 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69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Jaimee</a:t>
            </a:r>
            <a:endParaRPr lang="en-US" dirty="0"/>
          </a:p>
          <a:p>
            <a:endParaRPr lang="en-US" dirty="0"/>
          </a:p>
          <a:p>
            <a:r>
              <a:rPr lang="en-US" dirty="0"/>
              <a:t>little </a:t>
            </a:r>
            <a:r>
              <a:rPr lang="en-US" dirty="0" err="1"/>
              <a:t>heros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05EE7-0808-A245-B55B-649609D37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757C2-99D7-C94E-8795-D07EC618B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27789-C9EC-7F4E-8774-F375E8F4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61C1-9EB0-3547-92F9-D103786B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5C861-802B-7E46-85F3-F107B627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6483C-E8D0-1243-B6D3-250BBDB40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FB4E4-20F6-6D4C-9069-A1CEAC97F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B8C39-AE78-B54E-8DEC-481A9ECE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42F44-139F-C041-BDB1-0D421880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17474-7182-0D45-9333-8CF75E9B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4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B99B8-2008-D24C-8550-E49A30A42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8156D-E247-D741-8EF9-2A1583507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20C4E-54A4-E841-990B-F01020C5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352D2-795A-8E4F-A2DD-D4CDB5370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BB5D8-E265-954F-8BF8-720D3B63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8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108F-FCA0-BA47-B9E9-03DBC51F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D9E3D-DC6B-B940-B3B2-FDF376E9E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84D62-0826-994D-AC53-36A6E3FA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AAEBA-6318-1F45-AFC1-890CE233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30657-DFA8-F24A-81A5-2F297C13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2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D680-9135-404C-94A8-DB855BEDC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22D74-A882-A540-96F1-2C3D5469C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74E85-A347-8A45-8EF6-9D2DE618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E2D27-5179-CF41-86E0-52CDD6A6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18D08-92A8-B046-9777-F94C366CF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5BE1-A9B4-9841-97C7-C98421CE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1DFC3-1E24-E34F-B42E-A00D51859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DA9FD-1E9F-1342-9360-23C72C87F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943DE-006E-804B-AE69-59A1CA43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72ECA-721F-DC40-8012-7E53F2E3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FE19F6-5E7A-FD4D-BFC0-968369E9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6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1F1AF-BFCF-CE48-B10A-A71A776DA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E3FE9-2E2D-9B4F-970E-8F84A9AC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7A886-30A8-6649-BF48-8CF692827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860AE-5B49-5C4C-B08C-803CE4403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2CF7F-05D5-A240-AD8F-C016A95EE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B6000-73D1-D041-945A-EF41A1A8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91F30-B0AF-7640-B865-BC8F4ECE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BC265-9D58-9F4D-9146-81C7F784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9501-DE57-904C-9BA5-8D9BF58A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CBFDED-45AF-2C4A-94AA-E72E0DE7F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14AE5-7896-E245-A72A-0F1F7CAD7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7AC1F-617E-EF4F-ADF9-0BB697595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8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2B8A9-C5A2-3E4E-A46C-F9B092A4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1CBB52-F4B7-9847-854C-868180035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9B8F5-27A8-4541-9DDC-CBF0759F5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7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BC4CE-CB2D-0345-8369-457ACA0A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01DA8-3D01-254E-AFA7-8D1425242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DA185F-F968-E34E-A99B-48E99B7ED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FC591-6EBA-A54C-9144-12FDD996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2B216-F1F2-DB45-BF4F-8836297E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0DB1A-3F3C-8148-ABBE-9C518B0B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7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D9C4-61F8-F947-94A7-B2F09B93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64654-6E0A-0448-89E5-6E4B682618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64B2F-3EE7-614D-99E2-F35D23FEE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DA1D13-0F33-3D42-912A-C4F13ED02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C7813-FA54-3F4E-8E42-6BC287149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10A4A-89C6-5142-B5A5-A6E9860E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7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F7189B-E2AF-5848-8AD2-34356434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F7591-6380-0448-AEBE-D220E7839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B9A9E-847A-ED4A-A9D0-5C877C940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B5C7-810F-F243-A719-292D6813C3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D0808-EBF1-BC40-B290-90C6EB03D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36D46-B754-564F-A33B-1637F7364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B9BDF-7108-034E-BDC4-77F362F4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9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061B71-A7EB-7E40-9F8E-CD8068024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181" y="3768291"/>
            <a:ext cx="3163437" cy="1304917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6B5BBF1-0100-844B-85DA-167E11427B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18595" y="711180"/>
            <a:ext cx="2754249" cy="11016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3AAA2DE-D63F-0B4F-A91F-25160A9B91B3}"/>
              </a:ext>
            </a:extLst>
          </p:cNvPr>
          <p:cNvSpPr txBox="1">
            <a:spLocks/>
          </p:cNvSpPr>
          <p:nvPr/>
        </p:nvSpPr>
        <p:spPr>
          <a:xfrm>
            <a:off x="5210979" y="4030381"/>
            <a:ext cx="6242576" cy="15141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>
                <a:solidFill>
                  <a:srgbClr val="000000"/>
                </a:solidFill>
                <a:latin typeface="Lubalin Demi for IBM" panose="02060703020205020404" pitchFamily="18" charset="0"/>
              </a:rPr>
              <a:t>Website Transformation</a:t>
            </a:r>
            <a:endParaRPr lang="en-US" sz="4000" dirty="0">
              <a:solidFill>
                <a:srgbClr val="000000"/>
              </a:solidFill>
              <a:latin typeface="Lubalin Demi for IBM" panose="020607030202050204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5F1E752-A10D-294E-B54B-2F6087CCA3CD}"/>
              </a:ext>
            </a:extLst>
          </p:cNvPr>
          <p:cNvSpPr txBox="1">
            <a:spLocks/>
          </p:cNvSpPr>
          <p:nvPr/>
        </p:nvSpPr>
        <p:spPr>
          <a:xfrm>
            <a:off x="5590893" y="4201309"/>
            <a:ext cx="5946203" cy="838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rgbClr val="000000"/>
                </a:solidFill>
              </a:rPr>
              <a:t>April 4, 2019</a:t>
            </a:r>
          </a:p>
        </p:txBody>
      </p:sp>
    </p:spTree>
    <p:extLst>
      <p:ext uri="{BB962C8B-B14F-4D97-AF65-F5344CB8AC3E}">
        <p14:creationId xmlns:p14="http://schemas.microsoft.com/office/powerpoint/2010/main" val="68475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DB3F11-EE59-7B4E-B190-29FAE6D2B776}"/>
              </a:ext>
            </a:extLst>
          </p:cNvPr>
          <p:cNvSpPr/>
          <p:nvPr/>
        </p:nvSpPr>
        <p:spPr>
          <a:xfrm>
            <a:off x="1540833" y="1066800"/>
            <a:ext cx="9144000" cy="4572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Are events driving website traffic?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90EB52-18FB-5C45-8E00-8FF075BE4B13}"/>
              </a:ext>
            </a:extLst>
          </p:cNvPr>
          <p:cNvSpPr/>
          <p:nvPr/>
        </p:nvSpPr>
        <p:spPr>
          <a:xfrm>
            <a:off x="1524000" y="1792984"/>
            <a:ext cx="9144000" cy="403860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808490-1C87-9046-8C70-1A14E9AAB3CC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51063F-BD20-A045-A53A-9BA3F110C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5F5BF4B-D888-9341-9C6B-76E91EF19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4DE69A1-1EA1-9448-A466-4FD6FA12C31B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E598F067-2AAF-C047-8E25-2D04B06BE165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Financial Timeline 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9256C3B-E007-A349-89C9-BF23644FD0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699912"/>
              </p:ext>
            </p:extLst>
          </p:nvPr>
        </p:nvGraphicFramePr>
        <p:xfrm>
          <a:off x="1812390" y="1767584"/>
          <a:ext cx="8324850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03747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DB3F11-EE59-7B4E-B190-29FAE6D2B776}"/>
              </a:ext>
            </a:extLst>
          </p:cNvPr>
          <p:cNvSpPr/>
          <p:nvPr/>
        </p:nvSpPr>
        <p:spPr>
          <a:xfrm>
            <a:off x="1524000" y="1066800"/>
            <a:ext cx="9144000" cy="4572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CDD076-2AE9-6F43-8C0C-75A3E87187C8}"/>
              </a:ext>
            </a:extLst>
          </p:cNvPr>
          <p:cNvSpPr txBox="1"/>
          <p:nvPr/>
        </p:nvSpPr>
        <p:spPr>
          <a:xfrm>
            <a:off x="1578049" y="1148316"/>
            <a:ext cx="87470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Of all the times a google search user saw a link to the LHL site in search results, how often did that result in a click?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EE948C-627F-0641-9FF1-40F957B427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938" r="1080" b="2318"/>
          <a:stretch/>
        </p:blipFill>
        <p:spPr>
          <a:xfrm>
            <a:off x="1676401" y="2010090"/>
            <a:ext cx="8991600" cy="355251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7B963F6-8E21-C64F-8FA7-978729874E6F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A696299-B9CE-6A47-A463-71CFB52ED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E3E9244-5C9F-F741-80F6-EE35202CA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0016933-61DF-7147-BC09-AF00DC7B7EC9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843021DF-18AA-CA4B-A474-329812626DD8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Google Search Click Rate</a:t>
            </a:r>
          </a:p>
        </p:txBody>
      </p:sp>
    </p:spTree>
    <p:extLst>
      <p:ext uri="{BB962C8B-B14F-4D97-AF65-F5344CB8AC3E}">
        <p14:creationId xmlns:p14="http://schemas.microsoft.com/office/powerpoint/2010/main" val="33162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DB3F11-EE59-7B4E-B190-29FAE6D2B776}"/>
              </a:ext>
            </a:extLst>
          </p:cNvPr>
          <p:cNvSpPr/>
          <p:nvPr/>
        </p:nvSpPr>
        <p:spPr>
          <a:xfrm>
            <a:off x="1540833" y="1066800"/>
            <a:ext cx="9144000" cy="4572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90EB52-18FB-5C45-8E00-8FF075BE4B13}"/>
              </a:ext>
            </a:extLst>
          </p:cNvPr>
          <p:cNvSpPr/>
          <p:nvPr/>
        </p:nvSpPr>
        <p:spPr>
          <a:xfrm>
            <a:off x="1524000" y="1792984"/>
            <a:ext cx="9144000" cy="403860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CDD076-2AE9-6F43-8C0C-75A3E87187C8}"/>
              </a:ext>
            </a:extLst>
          </p:cNvPr>
          <p:cNvSpPr txBox="1"/>
          <p:nvPr/>
        </p:nvSpPr>
        <p:spPr>
          <a:xfrm>
            <a:off x="1578049" y="1148316"/>
            <a:ext cx="87470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What are the people that reach the LHL website searching?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60DE1F6-A4DD-2D4F-B2EF-879695476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09072"/>
              </p:ext>
            </p:extLst>
          </p:nvPr>
        </p:nvGraphicFramePr>
        <p:xfrm>
          <a:off x="4479327" y="2101903"/>
          <a:ext cx="6096000" cy="3535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2255658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837934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4908093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59485524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n-US" sz="1900" dirty="0"/>
                        <a:t>Query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# of Clicks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Impressions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Avg. 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7941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1900" dirty="0"/>
                        <a:t>little heroes league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784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940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8948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err="1"/>
                        <a:t>livistrong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38207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/>
                        <a:t>little heroes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1931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1418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1900" dirty="0"/>
                        <a:t>little heroes league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49091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US" sz="1900" dirty="0"/>
                        <a:t>little heroes 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21.5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93502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err="1"/>
                        <a:t>funraiser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9871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6621931-8F27-8744-A21D-CCB2D5970385}"/>
              </a:ext>
            </a:extLst>
          </p:cNvPr>
          <p:cNvSpPr txBox="1"/>
          <p:nvPr/>
        </p:nvSpPr>
        <p:spPr>
          <a:xfrm>
            <a:off x="1689790" y="1995674"/>
            <a:ext cx="26237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The google search queries that resulted in the most clicks are listed in order.</a:t>
            </a:r>
          </a:p>
          <a:p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Most clicks were a result of a direct search, where the </a:t>
            </a:r>
            <a:r>
              <a:rPr lang="en-US" sz="1600" dirty="0" err="1"/>
              <a:t>url</a:t>
            </a:r>
            <a:r>
              <a:rPr lang="en-US" sz="1600" dirty="0"/>
              <a:t> had a higher position on the screen. </a:t>
            </a:r>
          </a:p>
          <a:p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Impressions don’t appear to directly correlate with clicks. For example, the query “little heroes” had the most impressions, but only a 0.88% click-rate. </a:t>
            </a:r>
          </a:p>
          <a:p>
            <a:endParaRPr lang="en-US" sz="1600" dirty="0"/>
          </a:p>
          <a:p>
            <a:endParaRPr lang="en-US" sz="16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808490-1C87-9046-8C70-1A14E9AAB3CC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51063F-BD20-A045-A53A-9BA3F110C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5F5BF4B-D888-9341-9C6B-76E91EF19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4DE69A1-1EA1-9448-A466-4FD6FA12C31B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E598F067-2AAF-C047-8E25-2D04B06BE165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Top Google Search Queries</a:t>
            </a:r>
          </a:p>
        </p:txBody>
      </p:sp>
    </p:spTree>
    <p:extLst>
      <p:ext uri="{BB962C8B-B14F-4D97-AF65-F5344CB8AC3E}">
        <p14:creationId xmlns:p14="http://schemas.microsoft.com/office/powerpoint/2010/main" val="2224602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90EB52-18FB-5C45-8E00-8FF075BE4B13}"/>
              </a:ext>
            </a:extLst>
          </p:cNvPr>
          <p:cNvSpPr/>
          <p:nvPr/>
        </p:nvSpPr>
        <p:spPr>
          <a:xfrm>
            <a:off x="1524000" y="1792984"/>
            <a:ext cx="9144000" cy="403860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621931-8F27-8744-A21D-CCB2D5970385}"/>
              </a:ext>
            </a:extLst>
          </p:cNvPr>
          <p:cNvSpPr txBox="1"/>
          <p:nvPr/>
        </p:nvSpPr>
        <p:spPr>
          <a:xfrm>
            <a:off x="1689790" y="1995674"/>
            <a:ext cx="89782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Up Engagement and traffic from Facebook posts to the website and ultimately to donations.</a:t>
            </a:r>
          </a:p>
          <a:p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How to leverage </a:t>
            </a:r>
            <a:r>
              <a:rPr lang="en-US" sz="1600" dirty="0" err="1"/>
              <a:t>Livi’s</a:t>
            </a:r>
            <a:r>
              <a:rPr lang="en-US" sz="1600" dirty="0"/>
              <a:t> blog and share on social media.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Increase conversion rate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Increase Donation %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Increase traffic to donation page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Google Search opportunities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808490-1C87-9046-8C70-1A14E9AAB3CC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51063F-BD20-A045-A53A-9BA3F110C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5F5BF4B-D888-9341-9C6B-76E91EF19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4DE69A1-1EA1-9448-A466-4FD6FA12C31B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E598F067-2AAF-C047-8E25-2D04B06BE165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Key Takeaways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259351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618519-D00F-E040-8300-41FA3526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22C82A2-6D04-4CB9-93D8-8BAC84CFC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700317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0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1994-744C-5E48-9914-33AD97174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920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Lubalin Book for IBM" panose="02060502020205020404" pitchFamily="18" charset="0"/>
              </a:rPr>
              <a:t>Donation Button Conversion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46F590-3E70-F24A-8CA0-5E16A418E849}"/>
              </a:ext>
            </a:extLst>
          </p:cNvPr>
          <p:cNvSpPr/>
          <p:nvPr/>
        </p:nvSpPr>
        <p:spPr>
          <a:xfrm rot="5400000">
            <a:off x="1942557" y="1204119"/>
            <a:ext cx="2316163" cy="2743200"/>
          </a:xfrm>
          <a:prstGeom prst="rect">
            <a:avLst/>
          </a:prstGeom>
          <a:solidFill>
            <a:srgbClr val="408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D3ABAA-7D1C-6E44-ABDB-BDB5AEDFE765}"/>
              </a:ext>
            </a:extLst>
          </p:cNvPr>
          <p:cNvSpPr/>
          <p:nvPr/>
        </p:nvSpPr>
        <p:spPr>
          <a:xfrm rot="5400000">
            <a:off x="1943263" y="3871119"/>
            <a:ext cx="2316163" cy="2743200"/>
          </a:xfrm>
          <a:prstGeom prst="rect">
            <a:avLst/>
          </a:prstGeom>
          <a:solidFill>
            <a:srgbClr val="00B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27ED5D-EF45-BE42-96A1-22C56A9BD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665" y="1733161"/>
            <a:ext cx="2209800" cy="478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5C845E-6834-9349-94E3-084EA4EF5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616" y="4401880"/>
            <a:ext cx="2080963" cy="5223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A9805B-F836-144E-915B-CCB6E9B9E697}"/>
              </a:ext>
            </a:extLst>
          </p:cNvPr>
          <p:cNvSpPr txBox="1"/>
          <p:nvPr/>
        </p:nvSpPr>
        <p:spPr>
          <a:xfrm>
            <a:off x="1843339" y="2405288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 people who visit the “Make a Donation” Page will actually click on the “make a donate” button.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0B2CED-BE3B-184F-953B-68425168A62C}"/>
              </a:ext>
            </a:extLst>
          </p:cNvPr>
          <p:cNvSpPr txBox="1"/>
          <p:nvPr/>
        </p:nvSpPr>
        <p:spPr>
          <a:xfrm>
            <a:off x="1863797" y="5072286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 people who visit the “How You Can Help” Page will actually click on the “donate” button.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7375B9-7CBA-0647-A943-4E1EC8711E7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9" t="19266" b="19308"/>
          <a:stretch/>
        </p:blipFill>
        <p:spPr>
          <a:xfrm>
            <a:off x="4506401" y="1951038"/>
            <a:ext cx="6159828" cy="12003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1B8AD6-3DF4-B248-950E-4E72C2EFA3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502" y="4108334"/>
            <a:ext cx="6191727" cy="192790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7826301-0A42-6043-AA81-F5D1F470A7AE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5650535-2E88-0F48-AC33-7B83EA90ED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9A4675D6-4BC3-7043-BFD0-0BBAAEB4C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5FC088-D368-B64D-8379-DE45ED8D9375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08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DB3F11-EE59-7B4E-B190-29FAE6D2B776}"/>
              </a:ext>
            </a:extLst>
          </p:cNvPr>
          <p:cNvSpPr/>
          <p:nvPr/>
        </p:nvSpPr>
        <p:spPr>
          <a:xfrm>
            <a:off x="1540833" y="1066800"/>
            <a:ext cx="9144000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EFE2E5-976D-BC4C-8BA0-15075479AD0B}"/>
              </a:ext>
            </a:extLst>
          </p:cNvPr>
          <p:cNvSpPr/>
          <p:nvPr/>
        </p:nvSpPr>
        <p:spPr>
          <a:xfrm>
            <a:off x="1524000" y="4495800"/>
            <a:ext cx="9144000" cy="2209800"/>
          </a:xfrm>
          <a:prstGeom prst="rect">
            <a:avLst/>
          </a:prstGeom>
          <a:solidFill>
            <a:schemeClr val="accent6">
              <a:lumMod val="20000"/>
              <a:lumOff val="80000"/>
              <a:alpha val="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90EB52-18FB-5C45-8E00-8FF075BE4B13}"/>
              </a:ext>
            </a:extLst>
          </p:cNvPr>
          <p:cNvSpPr/>
          <p:nvPr/>
        </p:nvSpPr>
        <p:spPr>
          <a:xfrm>
            <a:off x="1524000" y="2057400"/>
            <a:ext cx="9144000" cy="220980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CDD076-2AE9-6F43-8C0C-75A3E87187C8}"/>
              </a:ext>
            </a:extLst>
          </p:cNvPr>
          <p:cNvSpPr txBox="1"/>
          <p:nvPr/>
        </p:nvSpPr>
        <p:spPr>
          <a:xfrm>
            <a:off x="1578049" y="1148316"/>
            <a:ext cx="87470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Of all the unique viewers to a specific page, how many actually signed up for the newsletter </a:t>
            </a:r>
          </a:p>
          <a:p>
            <a:pPr algn="ctr"/>
            <a:r>
              <a:rPr lang="en-US" sz="1400" dirty="0"/>
              <a:t>(Conversion Rate = Form Submissions/Unique Views * 100)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52453C-5485-1B4A-A474-D756AC474D79}"/>
              </a:ext>
            </a:extLst>
          </p:cNvPr>
          <p:cNvSpPr txBox="1"/>
          <p:nvPr/>
        </p:nvSpPr>
        <p:spPr>
          <a:xfrm>
            <a:off x="5867842" y="2419208"/>
            <a:ext cx="4800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These pages produce the most newsletter subscriptions (&gt;5% conversion rate) :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Home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About Little Hero’s League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Thank You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75E922-19C6-E54A-8844-728485605C81}"/>
              </a:ext>
            </a:extLst>
          </p:cNvPr>
          <p:cNvSpPr txBox="1"/>
          <p:nvPr/>
        </p:nvSpPr>
        <p:spPr>
          <a:xfrm>
            <a:off x="1828802" y="4663710"/>
            <a:ext cx="52019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These pages produce and average number newsletter subscriptions (between 1%-5% conversion rate):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Care Coordination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How We’re Unique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About Us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What We Do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What is Care Coordination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2A8B348-5518-3B40-BBD8-69025B81A5FB}"/>
              </a:ext>
            </a:extLst>
          </p:cNvPr>
          <p:cNvGraphicFramePr>
            <a:graphicFrameLocks/>
          </p:cNvGraphicFramePr>
          <p:nvPr/>
        </p:nvGraphicFramePr>
        <p:xfrm>
          <a:off x="1522229" y="2057401"/>
          <a:ext cx="4345615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2B92B06-D5D0-194C-9F82-42D10B07A163}"/>
              </a:ext>
            </a:extLst>
          </p:cNvPr>
          <p:cNvGraphicFramePr>
            <a:graphicFrameLocks/>
          </p:cNvGraphicFramePr>
          <p:nvPr/>
        </p:nvGraphicFramePr>
        <p:xfrm>
          <a:off x="6047266" y="4482139"/>
          <a:ext cx="4620735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260B0FE-A33B-064D-90B3-66A550274D23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34C9471-D272-C64C-8FBD-27B0CB589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D13EB2D-62AB-A04B-8566-68684C804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14E358-1F59-BA44-AB67-613086D46CA6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338C41CE-ABB2-E648-91E4-650E863F0B3C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Newsletter Conversion Rates</a:t>
            </a:r>
          </a:p>
        </p:txBody>
      </p:sp>
    </p:spTree>
    <p:extLst>
      <p:ext uri="{BB962C8B-B14F-4D97-AF65-F5344CB8AC3E}">
        <p14:creationId xmlns:p14="http://schemas.microsoft.com/office/powerpoint/2010/main" val="334650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BB5439-EE5B-744A-9E5A-97EE671F7D96}"/>
              </a:ext>
            </a:extLst>
          </p:cNvPr>
          <p:cNvSpPr/>
          <p:nvPr/>
        </p:nvSpPr>
        <p:spPr>
          <a:xfrm>
            <a:off x="1524000" y="1371600"/>
            <a:ext cx="9144000" cy="685800"/>
          </a:xfrm>
          <a:prstGeom prst="rect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7F55436-27F8-B84E-95AF-204ED0BF55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505024"/>
              </p:ext>
            </p:extLst>
          </p:nvPr>
        </p:nvGraphicFramePr>
        <p:xfrm>
          <a:off x="1752600" y="2362200"/>
          <a:ext cx="8763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E0F27E-50E5-C44C-9DFD-8A2F48547351}"/>
              </a:ext>
            </a:extLst>
          </p:cNvPr>
          <p:cNvSpPr txBox="1"/>
          <p:nvPr/>
        </p:nvSpPr>
        <p:spPr>
          <a:xfrm>
            <a:off x="1866901" y="1391338"/>
            <a:ext cx="849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Pages shown below have a high number of views (shown in graph), but low newsletter subscription conversion rate (&lt; 1%)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892230C-6888-9242-A638-5A6597F0706E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605F66A-ACD9-5E4F-9FCA-F8D4938F7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D1823A04-10EF-5846-8658-74D1E02A36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39766D-45E1-BE4A-83DF-4B3FF3E2F938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BBC780C3-2CF0-D546-8D38-2A9B16E6E3B2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Newsletter Conversion Rates cont.</a:t>
            </a:r>
          </a:p>
        </p:txBody>
      </p:sp>
    </p:spTree>
    <p:extLst>
      <p:ext uri="{BB962C8B-B14F-4D97-AF65-F5344CB8AC3E}">
        <p14:creationId xmlns:p14="http://schemas.microsoft.com/office/powerpoint/2010/main" val="1359110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F84E7F2-8A15-2A48-BD4D-D625BCF3DBD0}"/>
              </a:ext>
            </a:extLst>
          </p:cNvPr>
          <p:cNvGraphicFramePr/>
          <p:nvPr/>
        </p:nvGraphicFramePr>
        <p:xfrm>
          <a:off x="1828802" y="1143001"/>
          <a:ext cx="4020879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8A5698-A715-E446-B64C-41AD56EE2FB1}"/>
              </a:ext>
            </a:extLst>
          </p:cNvPr>
          <p:cNvGraphicFramePr>
            <a:graphicFrameLocks noGrp="1"/>
          </p:cNvGraphicFramePr>
          <p:nvPr/>
        </p:nvGraphicFramePr>
        <p:xfrm>
          <a:off x="5943600" y="1317719"/>
          <a:ext cx="2286000" cy="21537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2841">
                  <a:extLst>
                    <a:ext uri="{9D8B030D-6E8A-4147-A177-3AD203B41FA5}">
                      <a16:colId xmlns:a16="http://schemas.microsoft.com/office/drawing/2014/main" val="939161919"/>
                    </a:ext>
                  </a:extLst>
                </a:gridCol>
                <a:gridCol w="1203159">
                  <a:extLst>
                    <a:ext uri="{9D8B030D-6E8A-4147-A177-3AD203B41FA5}">
                      <a16:colId xmlns:a16="http://schemas.microsoft.com/office/drawing/2014/main" val="1386451017"/>
                    </a:ext>
                  </a:extLst>
                </a:gridCol>
              </a:tblGrid>
              <a:tr h="584196">
                <a:tc>
                  <a:txBody>
                    <a:bodyPr/>
                    <a:lstStyle/>
                    <a:p>
                      <a:r>
                        <a:rPr lang="en-US" sz="1300" dirty="0"/>
                        <a:t>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86039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Google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21.28%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2988705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989054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Yahoo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3451732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DuckDuckGo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6630312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Comcast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6255218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MyWay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198949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Level3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9928219"/>
                  </a:ext>
                </a:extLst>
              </a:tr>
              <a:tr h="196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950675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E67061-0DC1-4E47-B38D-EE2084785B6E}"/>
              </a:ext>
            </a:extLst>
          </p:cNvPr>
          <p:cNvGraphicFramePr>
            <a:graphicFrameLocks noGrp="1"/>
          </p:cNvGraphicFramePr>
          <p:nvPr/>
        </p:nvGraphicFramePr>
        <p:xfrm>
          <a:off x="5943600" y="3895607"/>
          <a:ext cx="2286000" cy="22788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42874013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7009087"/>
                    </a:ext>
                  </a:extLst>
                </a:gridCol>
              </a:tblGrid>
              <a:tr h="738852">
                <a:tc>
                  <a:txBody>
                    <a:bodyPr/>
                    <a:lstStyle/>
                    <a:p>
                      <a:r>
                        <a:rPr lang="en-US" sz="1300" dirty="0"/>
                        <a:t>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81507"/>
                  </a:ext>
                </a:extLst>
              </a:tr>
              <a:tr h="307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Facebook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9.77%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5311970"/>
                  </a:ext>
                </a:extLst>
              </a:tr>
              <a:tr h="307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Instagram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3.68%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020251"/>
                  </a:ext>
                </a:extLst>
              </a:tr>
              <a:tr h="307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Linkedin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0.92%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1927300"/>
                  </a:ext>
                </a:extLst>
              </a:tr>
              <a:tr h="307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Twitter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9984939"/>
                  </a:ext>
                </a:extLst>
              </a:tr>
              <a:tr h="307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Youtube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550729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48E125-D2A4-2B44-A237-750A84C9CBC0}"/>
              </a:ext>
            </a:extLst>
          </p:cNvPr>
          <p:cNvGraphicFramePr>
            <a:graphicFrameLocks noGrp="1"/>
          </p:cNvGraphicFramePr>
          <p:nvPr/>
        </p:nvGraphicFramePr>
        <p:xfrm>
          <a:off x="8323521" y="1314211"/>
          <a:ext cx="2286000" cy="20200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5391">
                  <a:extLst>
                    <a:ext uri="{9D8B030D-6E8A-4147-A177-3AD203B41FA5}">
                      <a16:colId xmlns:a16="http://schemas.microsoft.com/office/drawing/2014/main" val="860573812"/>
                    </a:ext>
                  </a:extLst>
                </a:gridCol>
                <a:gridCol w="710609">
                  <a:extLst>
                    <a:ext uri="{9D8B030D-6E8A-4147-A177-3AD203B41FA5}">
                      <a16:colId xmlns:a16="http://schemas.microsoft.com/office/drawing/2014/main" val="43064072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sz="1300" dirty="0"/>
                        <a:t>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988321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livistrong.com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4.32%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053229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blog.luriechildrens.org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1.68%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4903282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chicago.cbslocal.com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788340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paypal.com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898548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apps.rackspace.com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5469344"/>
                  </a:ext>
                </a:extLst>
              </a:tr>
              <a:tr h="252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others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01447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D753BD-6D10-CB43-8A0D-50302DB8DE1A}"/>
              </a:ext>
            </a:extLst>
          </p:cNvPr>
          <p:cNvGraphicFramePr>
            <a:graphicFrameLocks noGrp="1"/>
          </p:cNvGraphicFramePr>
          <p:nvPr/>
        </p:nvGraphicFramePr>
        <p:xfrm>
          <a:off x="8305801" y="3895605"/>
          <a:ext cx="2280686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0343">
                  <a:extLst>
                    <a:ext uri="{9D8B030D-6E8A-4147-A177-3AD203B41FA5}">
                      <a16:colId xmlns:a16="http://schemas.microsoft.com/office/drawing/2014/main" val="2525435967"/>
                    </a:ext>
                  </a:extLst>
                </a:gridCol>
                <a:gridCol w="1140343">
                  <a:extLst>
                    <a:ext uri="{9D8B030D-6E8A-4147-A177-3AD203B41FA5}">
                      <a16:colId xmlns:a16="http://schemas.microsoft.com/office/drawing/2014/main" val="3692052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300" dirty="0"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964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mailchimp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0.51%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386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others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0.63%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1697546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0AF79A99-77CE-F747-A3B9-D1CC66B2D446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9D6E2A5-A80B-CC44-920B-BEE68655F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193ADD9-7407-7F4E-87DF-9526301F4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24DD69-8975-BE4F-88D4-E6311AF0D046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BD639EB2-BCE9-F34D-9DA0-EEBDBC0AD5FB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Acquisition of Viewers</a:t>
            </a:r>
          </a:p>
        </p:txBody>
      </p:sp>
    </p:spTree>
    <p:extLst>
      <p:ext uri="{BB962C8B-B14F-4D97-AF65-F5344CB8AC3E}">
        <p14:creationId xmlns:p14="http://schemas.microsoft.com/office/powerpoint/2010/main" val="291051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4F756E9-2637-41A6-9B76-ED782F0F8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484" y="1338807"/>
            <a:ext cx="8743949" cy="505880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0A4FE90-CACD-4459-B2F8-971EAFFF9E4E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/>
              </a:rPr>
              <a:t>Acquisition of Viewers Cont.</a:t>
            </a:r>
            <a:endParaRPr lang="en-US" sz="4000" dirty="0">
              <a:latin typeface="Lubalin Book for IBM" panose="020605020202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92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691E407-D9C7-0B4F-8790-BA010A427B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1"/>
          <a:stretch/>
        </p:blipFill>
        <p:spPr>
          <a:xfrm>
            <a:off x="1752600" y="1706957"/>
            <a:ext cx="6629779" cy="4617643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C8922B-59F9-0A4C-8824-712B4493C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973949"/>
              </p:ext>
            </p:extLst>
          </p:nvPr>
        </p:nvGraphicFramePr>
        <p:xfrm>
          <a:off x="7772400" y="1166022"/>
          <a:ext cx="2743200" cy="55852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3500">
                  <a:extLst>
                    <a:ext uri="{9D8B030D-6E8A-4147-A177-3AD203B41FA5}">
                      <a16:colId xmlns:a16="http://schemas.microsoft.com/office/drawing/2014/main" val="758734321"/>
                    </a:ext>
                  </a:extLst>
                </a:gridCol>
                <a:gridCol w="1579700">
                  <a:extLst>
                    <a:ext uri="{9D8B030D-6E8A-4147-A177-3AD203B41FA5}">
                      <a16:colId xmlns:a16="http://schemas.microsoft.com/office/drawing/2014/main" val="2585433905"/>
                    </a:ext>
                  </a:extLst>
                </a:gridCol>
              </a:tblGrid>
              <a:tr h="700705">
                <a:tc>
                  <a:txBody>
                    <a:bodyPr/>
                    <a:lstStyle/>
                    <a:p>
                      <a:r>
                        <a:rPr lang="en-US" sz="1300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Percentage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403248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United States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97.02%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0959360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Illinois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55.78%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178581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Michigan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2887296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California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3.42%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9483804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Indiana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2.41%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526745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Florida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2.36%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2645202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Virginia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451780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Wisconsin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2.14%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9638213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Missouri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8427359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Texas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953503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New York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5929655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Other states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12.17%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0904511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Canada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8772529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China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8665216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Ireland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72816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Germany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2804204"/>
                  </a:ext>
                </a:extLst>
              </a:tr>
              <a:tr h="287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Other Countries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1.23%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0475290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2923F52B-6BCD-7141-8C44-76CF311A9074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7FDCFBC-0C6E-3146-A161-F9525E76C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E2F85231-84B4-F949-A200-F9CFB72D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90DC606-138F-DF4C-89A3-51F8FCA61C7A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EF336E0D-3D89-AB42-9C34-1072E1C0222A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Geography</a:t>
            </a:r>
          </a:p>
        </p:txBody>
      </p:sp>
    </p:spTree>
    <p:extLst>
      <p:ext uri="{BB962C8B-B14F-4D97-AF65-F5344CB8AC3E}">
        <p14:creationId xmlns:p14="http://schemas.microsoft.com/office/powerpoint/2010/main" val="88838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DB3F11-EE59-7B4E-B190-29FAE6D2B776}"/>
              </a:ext>
            </a:extLst>
          </p:cNvPr>
          <p:cNvSpPr/>
          <p:nvPr/>
        </p:nvSpPr>
        <p:spPr>
          <a:xfrm>
            <a:off x="1540833" y="1066800"/>
            <a:ext cx="9144000" cy="4572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CDD076-2AE9-6F43-8C0C-75A3E87187C8}"/>
              </a:ext>
            </a:extLst>
          </p:cNvPr>
          <p:cNvSpPr txBox="1"/>
          <p:nvPr/>
        </p:nvSpPr>
        <p:spPr>
          <a:xfrm>
            <a:off x="1601289" y="1174424"/>
            <a:ext cx="87470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What Facebook posts are driving traffic to the website?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808490-1C87-9046-8C70-1A14E9AAB3CC}"/>
              </a:ext>
            </a:extLst>
          </p:cNvPr>
          <p:cNvGrpSpPr/>
          <p:nvPr/>
        </p:nvGrpSpPr>
        <p:grpSpPr>
          <a:xfrm>
            <a:off x="-5293" y="6420706"/>
            <a:ext cx="1892436" cy="421100"/>
            <a:chOff x="4610870" y="6300400"/>
            <a:chExt cx="1892436" cy="5300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51063F-BD20-A045-A53A-9BA3F110C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0870" y="6300400"/>
              <a:ext cx="1073834" cy="442956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5F5BF4B-D888-9341-9C6B-76E91EF19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76365" y="6419603"/>
              <a:ext cx="726941" cy="29077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4DE69A1-1EA1-9448-A466-4FD6FA12C31B}"/>
                </a:ext>
              </a:extLst>
            </p:cNvPr>
            <p:cNvSpPr txBox="1"/>
            <p:nvPr/>
          </p:nvSpPr>
          <p:spPr>
            <a:xfrm>
              <a:off x="5556037" y="6365568"/>
              <a:ext cx="161581" cy="4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E598F067-2AAF-C047-8E25-2D04B06BE165}"/>
              </a:ext>
            </a:extLst>
          </p:cNvPr>
          <p:cNvSpPr txBox="1">
            <a:spLocks/>
          </p:cNvSpPr>
          <p:nvPr/>
        </p:nvSpPr>
        <p:spPr>
          <a:xfrm>
            <a:off x="717015" y="920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Lubalin Book for IBM" panose="02060502020205020404" pitchFamily="18" charset="0"/>
              </a:rPr>
              <a:t>Facebook Analysis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5DE9B716-BC83-0943-BB12-DCD337591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907066"/>
              </p:ext>
            </p:extLst>
          </p:nvPr>
        </p:nvGraphicFramePr>
        <p:xfrm>
          <a:off x="-1913992" y="1864518"/>
          <a:ext cx="6148388" cy="312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6EDFA3D-4853-A643-9487-B9FCA307DE29}"/>
              </a:ext>
            </a:extLst>
          </p:cNvPr>
          <p:cNvSpPr txBox="1"/>
          <p:nvPr/>
        </p:nvSpPr>
        <p:spPr>
          <a:xfrm>
            <a:off x="2724796" y="1864518"/>
            <a:ext cx="768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Facebook is not driving traffic from Facebook posts even when linked in post</a:t>
            </a:r>
          </a:p>
          <a:p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1600" dirty="0"/>
              <a:t>User engagement on Facebook is low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B445B6-0583-904B-9811-118AA2D3B089}"/>
              </a:ext>
            </a:extLst>
          </p:cNvPr>
          <p:cNvSpPr txBox="1"/>
          <p:nvPr/>
        </p:nvSpPr>
        <p:spPr>
          <a:xfrm>
            <a:off x="668411" y="2650954"/>
            <a:ext cx="5429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13%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5AFA7DCB-348B-C546-9BD2-2F6710F81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907571"/>
              </p:ext>
            </p:extLst>
          </p:nvPr>
        </p:nvGraphicFramePr>
        <p:xfrm>
          <a:off x="2871788" y="3286125"/>
          <a:ext cx="9317995" cy="35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A12CEF21-F998-E34F-AEEC-37E097D01965}"/>
              </a:ext>
            </a:extLst>
          </p:cNvPr>
          <p:cNvSpPr/>
          <p:nvPr/>
        </p:nvSpPr>
        <p:spPr>
          <a:xfrm>
            <a:off x="-5293" y="1851836"/>
            <a:ext cx="12197293" cy="5006164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{07E5A249-2C5F-8743-9077-6301989806C0}tf10001119</Template>
  <TotalTime>160</TotalTime>
  <Words>752</Words>
  <Application>Microsoft Office PowerPoint</Application>
  <PresentationFormat>Widescreen</PresentationFormat>
  <Paragraphs>257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Agenda</vt:lpstr>
      <vt:lpstr>Donation Button Conversion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Ava Snaidauf</dc:creator>
  <cp:lastModifiedBy>Ava Snaidauf</cp:lastModifiedBy>
  <cp:revision>11</cp:revision>
  <dcterms:created xsi:type="dcterms:W3CDTF">2019-04-05T15:56:58Z</dcterms:created>
  <dcterms:modified xsi:type="dcterms:W3CDTF">2019-04-18T19:49:18Z</dcterms:modified>
</cp:coreProperties>
</file>