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4" r:id="rId3"/>
    <p:sldId id="257" r:id="rId4"/>
    <p:sldId id="258" r:id="rId5"/>
    <p:sldId id="259" r:id="rId6"/>
    <p:sldId id="260" r:id="rId7"/>
    <p:sldId id="264" r:id="rId8"/>
    <p:sldId id="265" r:id="rId9"/>
    <p:sldId id="262" r:id="rId10"/>
    <p:sldId id="263" r:id="rId11"/>
    <p:sldId id="261" r:id="rId12"/>
    <p:sldId id="270" r:id="rId13"/>
    <p:sldId id="266" r:id="rId14"/>
    <p:sldId id="267" r:id="rId15"/>
    <p:sldId id="268" r:id="rId16"/>
    <p:sldId id="269" r:id="rId17"/>
    <p:sldId id="271" r:id="rId18"/>
    <p:sldId id="272" r:id="rId19"/>
    <p:sldId id="273"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58"/>
    <p:restoredTop sz="94671"/>
  </p:normalViewPr>
  <p:slideViewPr>
    <p:cSldViewPr snapToGrid="0" snapToObjects="1">
      <p:cViewPr varScale="1">
        <p:scale>
          <a:sx n="110" d="100"/>
          <a:sy n="110"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18A1F-5159-4146-938D-97844769DF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E5D7FD-36C9-BF40-AF7A-27CDD65E96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EE3361-3F48-5A4E-AA4F-AB16E7A8DCCD}"/>
              </a:ext>
            </a:extLst>
          </p:cNvPr>
          <p:cNvSpPr>
            <a:spLocks noGrp="1"/>
          </p:cNvSpPr>
          <p:nvPr>
            <p:ph type="dt" sz="half" idx="10"/>
          </p:nvPr>
        </p:nvSpPr>
        <p:spPr/>
        <p:txBody>
          <a:bodyPr/>
          <a:lstStyle/>
          <a:p>
            <a:fld id="{FA4AF16D-8C3C-1848-93B8-F4C0BB6C53A3}" type="datetimeFigureOut">
              <a:rPr lang="en-US" smtClean="0"/>
              <a:t>5/4/20</a:t>
            </a:fld>
            <a:endParaRPr lang="en-US"/>
          </a:p>
        </p:txBody>
      </p:sp>
      <p:sp>
        <p:nvSpPr>
          <p:cNvPr id="5" name="Footer Placeholder 4">
            <a:extLst>
              <a:ext uri="{FF2B5EF4-FFF2-40B4-BE49-F238E27FC236}">
                <a16:creationId xmlns:a16="http://schemas.microsoft.com/office/drawing/2014/main" id="{452195BA-F7F9-CD47-AF9B-3D3053A570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9BA510-3516-2847-B86A-9B972827B506}"/>
              </a:ext>
            </a:extLst>
          </p:cNvPr>
          <p:cNvSpPr>
            <a:spLocks noGrp="1"/>
          </p:cNvSpPr>
          <p:nvPr>
            <p:ph type="sldNum" sz="quarter" idx="12"/>
          </p:nvPr>
        </p:nvSpPr>
        <p:spPr/>
        <p:txBody>
          <a:bodyPr/>
          <a:lstStyle/>
          <a:p>
            <a:fld id="{0ABA3952-C763-4D46-9635-656687567808}" type="slidenum">
              <a:rPr lang="en-US" smtClean="0"/>
              <a:t>‹#›</a:t>
            </a:fld>
            <a:endParaRPr lang="en-US"/>
          </a:p>
        </p:txBody>
      </p:sp>
    </p:spTree>
    <p:extLst>
      <p:ext uri="{BB962C8B-B14F-4D97-AF65-F5344CB8AC3E}">
        <p14:creationId xmlns:p14="http://schemas.microsoft.com/office/powerpoint/2010/main" val="80966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CDDAE-08DD-8E4D-8227-7A740240A9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AE3815-BC30-5245-863F-4D4FD1238BB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F6F14-BC5C-7D49-9E14-1BF66317AE96}"/>
              </a:ext>
            </a:extLst>
          </p:cNvPr>
          <p:cNvSpPr>
            <a:spLocks noGrp="1"/>
          </p:cNvSpPr>
          <p:nvPr>
            <p:ph type="dt" sz="half" idx="10"/>
          </p:nvPr>
        </p:nvSpPr>
        <p:spPr/>
        <p:txBody>
          <a:bodyPr/>
          <a:lstStyle/>
          <a:p>
            <a:fld id="{FA4AF16D-8C3C-1848-93B8-F4C0BB6C53A3}" type="datetimeFigureOut">
              <a:rPr lang="en-US" smtClean="0"/>
              <a:t>5/4/20</a:t>
            </a:fld>
            <a:endParaRPr lang="en-US"/>
          </a:p>
        </p:txBody>
      </p:sp>
      <p:sp>
        <p:nvSpPr>
          <p:cNvPr id="5" name="Footer Placeholder 4">
            <a:extLst>
              <a:ext uri="{FF2B5EF4-FFF2-40B4-BE49-F238E27FC236}">
                <a16:creationId xmlns:a16="http://schemas.microsoft.com/office/drawing/2014/main" id="{A4427BDF-6BBE-E24E-A43D-C5808A3BAE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08E9E-B2CE-3A47-A679-734313383ABE}"/>
              </a:ext>
            </a:extLst>
          </p:cNvPr>
          <p:cNvSpPr>
            <a:spLocks noGrp="1"/>
          </p:cNvSpPr>
          <p:nvPr>
            <p:ph type="sldNum" sz="quarter" idx="12"/>
          </p:nvPr>
        </p:nvSpPr>
        <p:spPr/>
        <p:txBody>
          <a:bodyPr/>
          <a:lstStyle/>
          <a:p>
            <a:fld id="{0ABA3952-C763-4D46-9635-656687567808}" type="slidenum">
              <a:rPr lang="en-US" smtClean="0"/>
              <a:t>‹#›</a:t>
            </a:fld>
            <a:endParaRPr lang="en-US"/>
          </a:p>
        </p:txBody>
      </p:sp>
    </p:spTree>
    <p:extLst>
      <p:ext uri="{BB962C8B-B14F-4D97-AF65-F5344CB8AC3E}">
        <p14:creationId xmlns:p14="http://schemas.microsoft.com/office/powerpoint/2010/main" val="375464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B7AB6C-2FDF-D547-AC0F-9456E55537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DC4C03-E256-F140-9F38-3331787CD2B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877069-F4D4-A343-A286-1D281B70E910}"/>
              </a:ext>
            </a:extLst>
          </p:cNvPr>
          <p:cNvSpPr>
            <a:spLocks noGrp="1"/>
          </p:cNvSpPr>
          <p:nvPr>
            <p:ph type="dt" sz="half" idx="10"/>
          </p:nvPr>
        </p:nvSpPr>
        <p:spPr/>
        <p:txBody>
          <a:bodyPr/>
          <a:lstStyle/>
          <a:p>
            <a:fld id="{FA4AF16D-8C3C-1848-93B8-F4C0BB6C53A3}" type="datetimeFigureOut">
              <a:rPr lang="en-US" smtClean="0"/>
              <a:t>5/4/20</a:t>
            </a:fld>
            <a:endParaRPr lang="en-US"/>
          </a:p>
        </p:txBody>
      </p:sp>
      <p:sp>
        <p:nvSpPr>
          <p:cNvPr id="5" name="Footer Placeholder 4">
            <a:extLst>
              <a:ext uri="{FF2B5EF4-FFF2-40B4-BE49-F238E27FC236}">
                <a16:creationId xmlns:a16="http://schemas.microsoft.com/office/drawing/2014/main" id="{56CC78CD-ADF8-E546-BC7A-0B2E0216FF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CC441-3709-124D-8871-A7ACC31D965B}"/>
              </a:ext>
            </a:extLst>
          </p:cNvPr>
          <p:cNvSpPr>
            <a:spLocks noGrp="1"/>
          </p:cNvSpPr>
          <p:nvPr>
            <p:ph type="sldNum" sz="quarter" idx="12"/>
          </p:nvPr>
        </p:nvSpPr>
        <p:spPr/>
        <p:txBody>
          <a:bodyPr/>
          <a:lstStyle/>
          <a:p>
            <a:fld id="{0ABA3952-C763-4D46-9635-656687567808}" type="slidenum">
              <a:rPr lang="en-US" smtClean="0"/>
              <a:t>‹#›</a:t>
            </a:fld>
            <a:endParaRPr lang="en-US"/>
          </a:p>
        </p:txBody>
      </p:sp>
    </p:spTree>
    <p:extLst>
      <p:ext uri="{BB962C8B-B14F-4D97-AF65-F5344CB8AC3E}">
        <p14:creationId xmlns:p14="http://schemas.microsoft.com/office/powerpoint/2010/main" val="1307007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4A53A-CF87-3E48-803E-C96B533B80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D9C9CD-ECAE-A045-8ACE-157858084CC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AF2898-9DB4-724B-A12C-48A2FDC47888}"/>
              </a:ext>
            </a:extLst>
          </p:cNvPr>
          <p:cNvSpPr>
            <a:spLocks noGrp="1"/>
          </p:cNvSpPr>
          <p:nvPr>
            <p:ph type="dt" sz="half" idx="10"/>
          </p:nvPr>
        </p:nvSpPr>
        <p:spPr/>
        <p:txBody>
          <a:bodyPr/>
          <a:lstStyle/>
          <a:p>
            <a:fld id="{FA4AF16D-8C3C-1848-93B8-F4C0BB6C53A3}" type="datetimeFigureOut">
              <a:rPr lang="en-US" smtClean="0"/>
              <a:t>5/4/20</a:t>
            </a:fld>
            <a:endParaRPr lang="en-US"/>
          </a:p>
        </p:txBody>
      </p:sp>
      <p:sp>
        <p:nvSpPr>
          <p:cNvPr id="5" name="Footer Placeholder 4">
            <a:extLst>
              <a:ext uri="{FF2B5EF4-FFF2-40B4-BE49-F238E27FC236}">
                <a16:creationId xmlns:a16="http://schemas.microsoft.com/office/drawing/2014/main" id="{16AF7BBD-5D6B-3D4F-B4B0-7761D7B130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28B2D0-DEF3-2440-8B2F-BADCFC9BD84C}"/>
              </a:ext>
            </a:extLst>
          </p:cNvPr>
          <p:cNvSpPr>
            <a:spLocks noGrp="1"/>
          </p:cNvSpPr>
          <p:nvPr>
            <p:ph type="sldNum" sz="quarter" idx="12"/>
          </p:nvPr>
        </p:nvSpPr>
        <p:spPr/>
        <p:txBody>
          <a:bodyPr/>
          <a:lstStyle/>
          <a:p>
            <a:fld id="{0ABA3952-C763-4D46-9635-656687567808}" type="slidenum">
              <a:rPr lang="en-US" smtClean="0"/>
              <a:t>‹#›</a:t>
            </a:fld>
            <a:endParaRPr lang="en-US"/>
          </a:p>
        </p:txBody>
      </p:sp>
    </p:spTree>
    <p:extLst>
      <p:ext uri="{BB962C8B-B14F-4D97-AF65-F5344CB8AC3E}">
        <p14:creationId xmlns:p14="http://schemas.microsoft.com/office/powerpoint/2010/main" val="3271968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7FAC4-7CED-0643-8936-16D60D5E1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FE2886-F12D-0E4A-9994-ABDBD95BF0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D68FAAC-1A7B-2644-9F97-8B02C95BFC2D}"/>
              </a:ext>
            </a:extLst>
          </p:cNvPr>
          <p:cNvSpPr>
            <a:spLocks noGrp="1"/>
          </p:cNvSpPr>
          <p:nvPr>
            <p:ph type="dt" sz="half" idx="10"/>
          </p:nvPr>
        </p:nvSpPr>
        <p:spPr/>
        <p:txBody>
          <a:bodyPr/>
          <a:lstStyle/>
          <a:p>
            <a:fld id="{FA4AF16D-8C3C-1848-93B8-F4C0BB6C53A3}" type="datetimeFigureOut">
              <a:rPr lang="en-US" smtClean="0"/>
              <a:t>5/4/20</a:t>
            </a:fld>
            <a:endParaRPr lang="en-US"/>
          </a:p>
        </p:txBody>
      </p:sp>
      <p:sp>
        <p:nvSpPr>
          <p:cNvPr id="5" name="Footer Placeholder 4">
            <a:extLst>
              <a:ext uri="{FF2B5EF4-FFF2-40B4-BE49-F238E27FC236}">
                <a16:creationId xmlns:a16="http://schemas.microsoft.com/office/drawing/2014/main" id="{29A242AD-2996-B34C-AA2E-0724A025C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A71B73-9E1B-BB42-A284-7F55A38E8E04}"/>
              </a:ext>
            </a:extLst>
          </p:cNvPr>
          <p:cNvSpPr>
            <a:spLocks noGrp="1"/>
          </p:cNvSpPr>
          <p:nvPr>
            <p:ph type="sldNum" sz="quarter" idx="12"/>
          </p:nvPr>
        </p:nvSpPr>
        <p:spPr/>
        <p:txBody>
          <a:bodyPr/>
          <a:lstStyle/>
          <a:p>
            <a:fld id="{0ABA3952-C763-4D46-9635-656687567808}" type="slidenum">
              <a:rPr lang="en-US" smtClean="0"/>
              <a:t>‹#›</a:t>
            </a:fld>
            <a:endParaRPr lang="en-US"/>
          </a:p>
        </p:txBody>
      </p:sp>
    </p:spTree>
    <p:extLst>
      <p:ext uri="{BB962C8B-B14F-4D97-AF65-F5344CB8AC3E}">
        <p14:creationId xmlns:p14="http://schemas.microsoft.com/office/powerpoint/2010/main" val="3893302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02957-9A06-574D-B184-725281816F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5E9434-A7E5-AE4F-B935-BBE5680C53A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E3D5F7-C8A2-3B42-8019-62266A68D77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D387BA-8415-564E-849E-AAF8C420C9E5}"/>
              </a:ext>
            </a:extLst>
          </p:cNvPr>
          <p:cNvSpPr>
            <a:spLocks noGrp="1"/>
          </p:cNvSpPr>
          <p:nvPr>
            <p:ph type="dt" sz="half" idx="10"/>
          </p:nvPr>
        </p:nvSpPr>
        <p:spPr/>
        <p:txBody>
          <a:bodyPr/>
          <a:lstStyle/>
          <a:p>
            <a:fld id="{FA4AF16D-8C3C-1848-93B8-F4C0BB6C53A3}" type="datetimeFigureOut">
              <a:rPr lang="en-US" smtClean="0"/>
              <a:t>5/4/20</a:t>
            </a:fld>
            <a:endParaRPr lang="en-US"/>
          </a:p>
        </p:txBody>
      </p:sp>
      <p:sp>
        <p:nvSpPr>
          <p:cNvPr id="6" name="Footer Placeholder 5">
            <a:extLst>
              <a:ext uri="{FF2B5EF4-FFF2-40B4-BE49-F238E27FC236}">
                <a16:creationId xmlns:a16="http://schemas.microsoft.com/office/drawing/2014/main" id="{22DB9E96-0006-2D4D-B1AD-744273F3A5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EC3CA1-20CD-3346-A2AB-738984B98E0F}"/>
              </a:ext>
            </a:extLst>
          </p:cNvPr>
          <p:cNvSpPr>
            <a:spLocks noGrp="1"/>
          </p:cNvSpPr>
          <p:nvPr>
            <p:ph type="sldNum" sz="quarter" idx="12"/>
          </p:nvPr>
        </p:nvSpPr>
        <p:spPr/>
        <p:txBody>
          <a:bodyPr/>
          <a:lstStyle/>
          <a:p>
            <a:fld id="{0ABA3952-C763-4D46-9635-656687567808}" type="slidenum">
              <a:rPr lang="en-US" smtClean="0"/>
              <a:t>‹#›</a:t>
            </a:fld>
            <a:endParaRPr lang="en-US"/>
          </a:p>
        </p:txBody>
      </p:sp>
    </p:spTree>
    <p:extLst>
      <p:ext uri="{BB962C8B-B14F-4D97-AF65-F5344CB8AC3E}">
        <p14:creationId xmlns:p14="http://schemas.microsoft.com/office/powerpoint/2010/main" val="1464186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4B868-967A-984E-A7A9-E269910E7D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4D3D83-EB9E-A047-A7C9-EB33A97D45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5BB4E02-4AEE-EF46-A27B-18E574DE6B5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30350D-8D66-2F4B-834D-1A0305996C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C101263-AF6A-3B49-835D-539D3EECCDC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DD8D62-8A32-264D-BE54-D7D41955AAD2}"/>
              </a:ext>
            </a:extLst>
          </p:cNvPr>
          <p:cNvSpPr>
            <a:spLocks noGrp="1"/>
          </p:cNvSpPr>
          <p:nvPr>
            <p:ph type="dt" sz="half" idx="10"/>
          </p:nvPr>
        </p:nvSpPr>
        <p:spPr/>
        <p:txBody>
          <a:bodyPr/>
          <a:lstStyle/>
          <a:p>
            <a:fld id="{FA4AF16D-8C3C-1848-93B8-F4C0BB6C53A3}" type="datetimeFigureOut">
              <a:rPr lang="en-US" smtClean="0"/>
              <a:t>5/4/20</a:t>
            </a:fld>
            <a:endParaRPr lang="en-US"/>
          </a:p>
        </p:txBody>
      </p:sp>
      <p:sp>
        <p:nvSpPr>
          <p:cNvPr id="8" name="Footer Placeholder 7">
            <a:extLst>
              <a:ext uri="{FF2B5EF4-FFF2-40B4-BE49-F238E27FC236}">
                <a16:creationId xmlns:a16="http://schemas.microsoft.com/office/drawing/2014/main" id="{365380AF-36BD-C143-BB4B-3EAF6EDD07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D3C363-4247-9E4C-A07B-4C29AF2D85CA}"/>
              </a:ext>
            </a:extLst>
          </p:cNvPr>
          <p:cNvSpPr>
            <a:spLocks noGrp="1"/>
          </p:cNvSpPr>
          <p:nvPr>
            <p:ph type="sldNum" sz="quarter" idx="12"/>
          </p:nvPr>
        </p:nvSpPr>
        <p:spPr/>
        <p:txBody>
          <a:bodyPr/>
          <a:lstStyle/>
          <a:p>
            <a:fld id="{0ABA3952-C763-4D46-9635-656687567808}" type="slidenum">
              <a:rPr lang="en-US" smtClean="0"/>
              <a:t>‹#›</a:t>
            </a:fld>
            <a:endParaRPr lang="en-US"/>
          </a:p>
        </p:txBody>
      </p:sp>
    </p:spTree>
    <p:extLst>
      <p:ext uri="{BB962C8B-B14F-4D97-AF65-F5344CB8AC3E}">
        <p14:creationId xmlns:p14="http://schemas.microsoft.com/office/powerpoint/2010/main" val="1728675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959B1-328F-3643-8DB4-24059B0470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D994E4-D715-464D-B3E0-33B32DB7FE8E}"/>
              </a:ext>
            </a:extLst>
          </p:cNvPr>
          <p:cNvSpPr>
            <a:spLocks noGrp="1"/>
          </p:cNvSpPr>
          <p:nvPr>
            <p:ph type="dt" sz="half" idx="10"/>
          </p:nvPr>
        </p:nvSpPr>
        <p:spPr/>
        <p:txBody>
          <a:bodyPr/>
          <a:lstStyle/>
          <a:p>
            <a:fld id="{FA4AF16D-8C3C-1848-93B8-F4C0BB6C53A3}" type="datetimeFigureOut">
              <a:rPr lang="en-US" smtClean="0"/>
              <a:t>5/4/20</a:t>
            </a:fld>
            <a:endParaRPr lang="en-US"/>
          </a:p>
        </p:txBody>
      </p:sp>
      <p:sp>
        <p:nvSpPr>
          <p:cNvPr id="4" name="Footer Placeholder 3">
            <a:extLst>
              <a:ext uri="{FF2B5EF4-FFF2-40B4-BE49-F238E27FC236}">
                <a16:creationId xmlns:a16="http://schemas.microsoft.com/office/drawing/2014/main" id="{537C92F8-B49D-F441-B1AC-2A6B18395B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D6A30C-7D70-2C46-9B9B-828157DF1A03}"/>
              </a:ext>
            </a:extLst>
          </p:cNvPr>
          <p:cNvSpPr>
            <a:spLocks noGrp="1"/>
          </p:cNvSpPr>
          <p:nvPr>
            <p:ph type="sldNum" sz="quarter" idx="12"/>
          </p:nvPr>
        </p:nvSpPr>
        <p:spPr/>
        <p:txBody>
          <a:bodyPr/>
          <a:lstStyle/>
          <a:p>
            <a:fld id="{0ABA3952-C763-4D46-9635-656687567808}" type="slidenum">
              <a:rPr lang="en-US" smtClean="0"/>
              <a:t>‹#›</a:t>
            </a:fld>
            <a:endParaRPr lang="en-US"/>
          </a:p>
        </p:txBody>
      </p:sp>
    </p:spTree>
    <p:extLst>
      <p:ext uri="{BB962C8B-B14F-4D97-AF65-F5344CB8AC3E}">
        <p14:creationId xmlns:p14="http://schemas.microsoft.com/office/powerpoint/2010/main" val="2806655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9D7548-D02C-5A45-A7E2-5A6A97AC4919}"/>
              </a:ext>
            </a:extLst>
          </p:cNvPr>
          <p:cNvSpPr>
            <a:spLocks noGrp="1"/>
          </p:cNvSpPr>
          <p:nvPr>
            <p:ph type="dt" sz="half" idx="10"/>
          </p:nvPr>
        </p:nvSpPr>
        <p:spPr/>
        <p:txBody>
          <a:bodyPr/>
          <a:lstStyle/>
          <a:p>
            <a:fld id="{FA4AF16D-8C3C-1848-93B8-F4C0BB6C53A3}" type="datetimeFigureOut">
              <a:rPr lang="en-US" smtClean="0"/>
              <a:t>5/4/20</a:t>
            </a:fld>
            <a:endParaRPr lang="en-US"/>
          </a:p>
        </p:txBody>
      </p:sp>
      <p:sp>
        <p:nvSpPr>
          <p:cNvPr id="3" name="Footer Placeholder 2">
            <a:extLst>
              <a:ext uri="{FF2B5EF4-FFF2-40B4-BE49-F238E27FC236}">
                <a16:creationId xmlns:a16="http://schemas.microsoft.com/office/drawing/2014/main" id="{762626AB-9B3F-604B-9869-FC7BB8B1D4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D3D0B1-2737-9041-862C-5E66086D255F}"/>
              </a:ext>
            </a:extLst>
          </p:cNvPr>
          <p:cNvSpPr>
            <a:spLocks noGrp="1"/>
          </p:cNvSpPr>
          <p:nvPr>
            <p:ph type="sldNum" sz="quarter" idx="12"/>
          </p:nvPr>
        </p:nvSpPr>
        <p:spPr/>
        <p:txBody>
          <a:bodyPr/>
          <a:lstStyle/>
          <a:p>
            <a:fld id="{0ABA3952-C763-4D46-9635-656687567808}" type="slidenum">
              <a:rPr lang="en-US" smtClean="0"/>
              <a:t>‹#›</a:t>
            </a:fld>
            <a:endParaRPr lang="en-US"/>
          </a:p>
        </p:txBody>
      </p:sp>
    </p:spTree>
    <p:extLst>
      <p:ext uri="{BB962C8B-B14F-4D97-AF65-F5344CB8AC3E}">
        <p14:creationId xmlns:p14="http://schemas.microsoft.com/office/powerpoint/2010/main" val="1870327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51169-3336-C946-B007-9B516B5CE1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23E3F1-6AB9-9D41-97A5-B33B3E27BD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83622B-73DC-A847-8A3D-96F19924B4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2841B0-AC6C-C24D-9D38-9DC69BE152F9}"/>
              </a:ext>
            </a:extLst>
          </p:cNvPr>
          <p:cNvSpPr>
            <a:spLocks noGrp="1"/>
          </p:cNvSpPr>
          <p:nvPr>
            <p:ph type="dt" sz="half" idx="10"/>
          </p:nvPr>
        </p:nvSpPr>
        <p:spPr/>
        <p:txBody>
          <a:bodyPr/>
          <a:lstStyle/>
          <a:p>
            <a:fld id="{FA4AF16D-8C3C-1848-93B8-F4C0BB6C53A3}" type="datetimeFigureOut">
              <a:rPr lang="en-US" smtClean="0"/>
              <a:t>5/4/20</a:t>
            </a:fld>
            <a:endParaRPr lang="en-US"/>
          </a:p>
        </p:txBody>
      </p:sp>
      <p:sp>
        <p:nvSpPr>
          <p:cNvPr id="6" name="Footer Placeholder 5">
            <a:extLst>
              <a:ext uri="{FF2B5EF4-FFF2-40B4-BE49-F238E27FC236}">
                <a16:creationId xmlns:a16="http://schemas.microsoft.com/office/drawing/2014/main" id="{E95EFF1B-33CC-A54E-A2C5-F0A44BB3D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88025F-BA2F-0042-83C8-B50E0E90ADDC}"/>
              </a:ext>
            </a:extLst>
          </p:cNvPr>
          <p:cNvSpPr>
            <a:spLocks noGrp="1"/>
          </p:cNvSpPr>
          <p:nvPr>
            <p:ph type="sldNum" sz="quarter" idx="12"/>
          </p:nvPr>
        </p:nvSpPr>
        <p:spPr/>
        <p:txBody>
          <a:bodyPr/>
          <a:lstStyle/>
          <a:p>
            <a:fld id="{0ABA3952-C763-4D46-9635-656687567808}" type="slidenum">
              <a:rPr lang="en-US" smtClean="0"/>
              <a:t>‹#›</a:t>
            </a:fld>
            <a:endParaRPr lang="en-US"/>
          </a:p>
        </p:txBody>
      </p:sp>
    </p:spTree>
    <p:extLst>
      <p:ext uri="{BB962C8B-B14F-4D97-AF65-F5344CB8AC3E}">
        <p14:creationId xmlns:p14="http://schemas.microsoft.com/office/powerpoint/2010/main" val="2157560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1E048-97DE-6640-A719-4EB5E22C74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B70EDF-8D66-2E47-8A7B-3ABF393332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F5FD77-1321-AF4A-A41D-F541DBAC9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CC71D7-480E-FC43-BED6-55D2DDB42509}"/>
              </a:ext>
            </a:extLst>
          </p:cNvPr>
          <p:cNvSpPr>
            <a:spLocks noGrp="1"/>
          </p:cNvSpPr>
          <p:nvPr>
            <p:ph type="dt" sz="half" idx="10"/>
          </p:nvPr>
        </p:nvSpPr>
        <p:spPr/>
        <p:txBody>
          <a:bodyPr/>
          <a:lstStyle/>
          <a:p>
            <a:fld id="{FA4AF16D-8C3C-1848-93B8-F4C0BB6C53A3}" type="datetimeFigureOut">
              <a:rPr lang="en-US" smtClean="0"/>
              <a:t>5/4/20</a:t>
            </a:fld>
            <a:endParaRPr lang="en-US"/>
          </a:p>
        </p:txBody>
      </p:sp>
      <p:sp>
        <p:nvSpPr>
          <p:cNvPr id="6" name="Footer Placeholder 5">
            <a:extLst>
              <a:ext uri="{FF2B5EF4-FFF2-40B4-BE49-F238E27FC236}">
                <a16:creationId xmlns:a16="http://schemas.microsoft.com/office/drawing/2014/main" id="{2F05BE08-806B-AB4F-BAF4-30FF67357A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1583D1-8107-6543-BAF7-159159D8BF21}"/>
              </a:ext>
            </a:extLst>
          </p:cNvPr>
          <p:cNvSpPr>
            <a:spLocks noGrp="1"/>
          </p:cNvSpPr>
          <p:nvPr>
            <p:ph type="sldNum" sz="quarter" idx="12"/>
          </p:nvPr>
        </p:nvSpPr>
        <p:spPr/>
        <p:txBody>
          <a:bodyPr/>
          <a:lstStyle/>
          <a:p>
            <a:fld id="{0ABA3952-C763-4D46-9635-656687567808}" type="slidenum">
              <a:rPr lang="en-US" smtClean="0"/>
              <a:t>‹#›</a:t>
            </a:fld>
            <a:endParaRPr lang="en-US"/>
          </a:p>
        </p:txBody>
      </p:sp>
    </p:spTree>
    <p:extLst>
      <p:ext uri="{BB962C8B-B14F-4D97-AF65-F5344CB8AC3E}">
        <p14:creationId xmlns:p14="http://schemas.microsoft.com/office/powerpoint/2010/main" val="659677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93310E-354D-0346-B0CD-198F6A285A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294CF2-5EFA-2B47-93B0-9751A8B40B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4130D-BE5C-7247-9396-D5F9ADA9D3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AF16D-8C3C-1848-93B8-F4C0BB6C53A3}" type="datetimeFigureOut">
              <a:rPr lang="en-US" smtClean="0"/>
              <a:t>5/4/20</a:t>
            </a:fld>
            <a:endParaRPr lang="en-US"/>
          </a:p>
        </p:txBody>
      </p:sp>
      <p:sp>
        <p:nvSpPr>
          <p:cNvPr id="5" name="Footer Placeholder 4">
            <a:extLst>
              <a:ext uri="{FF2B5EF4-FFF2-40B4-BE49-F238E27FC236}">
                <a16:creationId xmlns:a16="http://schemas.microsoft.com/office/drawing/2014/main" id="{305C9DA8-3A9F-F640-912B-6CD8A84D0F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D5D56E-A13D-DB40-91FC-D1EDC7AC5C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A3952-C763-4D46-9635-656687567808}" type="slidenum">
              <a:rPr lang="en-US" smtClean="0"/>
              <a:t>‹#›</a:t>
            </a:fld>
            <a:endParaRPr lang="en-US"/>
          </a:p>
        </p:txBody>
      </p:sp>
    </p:spTree>
    <p:extLst>
      <p:ext uri="{BB962C8B-B14F-4D97-AF65-F5344CB8AC3E}">
        <p14:creationId xmlns:p14="http://schemas.microsoft.com/office/powerpoint/2010/main" val="2316697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3.sv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mailto:Ava.snaidauf@ibm.com" TargetMode="External"/><Relationship Id="rId5" Type="http://schemas.openxmlformats.org/officeDocument/2006/relationships/hyperlink" Target="mailto:Grace.Connolly@ibm.com" TargetMode="External"/><Relationship Id="rId4" Type="http://schemas.openxmlformats.org/officeDocument/2006/relationships/image" Target="../media/image3.sv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tiff"/><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tiff"/><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BB18DA-C719-DC42-977B-C33E5E6CA451}"/>
              </a:ext>
            </a:extLst>
          </p:cNvPr>
          <p:cNvPicPr>
            <a:picLocks noChangeAspect="1"/>
          </p:cNvPicPr>
          <p:nvPr/>
        </p:nvPicPr>
        <p:blipFill>
          <a:blip r:embed="rId2">
            <a:alphaModFix amt="89000"/>
          </a:blip>
          <a:stretch>
            <a:fillRect/>
          </a:stretch>
        </p:blipFill>
        <p:spPr>
          <a:xfrm>
            <a:off x="10508" y="-1061695"/>
            <a:ext cx="12102662" cy="8114285"/>
          </a:xfrm>
          <a:prstGeom prst="rect">
            <a:avLst/>
          </a:prstGeom>
        </p:spPr>
      </p:pic>
      <p:sp>
        <p:nvSpPr>
          <p:cNvPr id="2" name="Title 1">
            <a:extLst>
              <a:ext uri="{FF2B5EF4-FFF2-40B4-BE49-F238E27FC236}">
                <a16:creationId xmlns:a16="http://schemas.microsoft.com/office/drawing/2014/main" id="{9B0A480D-EB4D-0A4D-90CF-2CE9323058D8}"/>
              </a:ext>
            </a:extLst>
          </p:cNvPr>
          <p:cNvSpPr>
            <a:spLocks noGrp="1"/>
          </p:cNvSpPr>
          <p:nvPr>
            <p:ph type="ctrTitle"/>
          </p:nvPr>
        </p:nvSpPr>
        <p:spPr>
          <a:xfrm>
            <a:off x="1524000" y="1927036"/>
            <a:ext cx="9144000" cy="1223962"/>
          </a:xfrm>
          <a:solidFill>
            <a:schemeClr val="accent5">
              <a:lumMod val="20000"/>
              <a:lumOff val="80000"/>
            </a:schemeClr>
          </a:solidFill>
        </p:spPr>
        <p:txBody>
          <a:bodyPr/>
          <a:lstStyle/>
          <a:p>
            <a:r>
              <a:rPr lang="en-US" dirty="0"/>
              <a:t>SAP 101 Technical Basics</a:t>
            </a:r>
          </a:p>
        </p:txBody>
      </p:sp>
      <p:sp>
        <p:nvSpPr>
          <p:cNvPr id="3" name="Subtitle 2">
            <a:extLst>
              <a:ext uri="{FF2B5EF4-FFF2-40B4-BE49-F238E27FC236}">
                <a16:creationId xmlns:a16="http://schemas.microsoft.com/office/drawing/2014/main" id="{F0EACEB8-0134-EA44-8A63-481B3387BBD3}"/>
              </a:ext>
            </a:extLst>
          </p:cNvPr>
          <p:cNvSpPr>
            <a:spLocks noGrp="1"/>
          </p:cNvSpPr>
          <p:nvPr>
            <p:ph type="subTitle" idx="1"/>
          </p:nvPr>
        </p:nvSpPr>
        <p:spPr>
          <a:xfrm>
            <a:off x="1524000" y="3150998"/>
            <a:ext cx="9144000" cy="938212"/>
          </a:xfrm>
          <a:solidFill>
            <a:schemeClr val="accent5">
              <a:lumMod val="20000"/>
              <a:lumOff val="80000"/>
            </a:schemeClr>
          </a:solidFill>
        </p:spPr>
        <p:txBody>
          <a:bodyPr/>
          <a:lstStyle/>
          <a:p>
            <a:pPr>
              <a:lnSpc>
                <a:spcPct val="100000"/>
              </a:lnSpc>
              <a:spcBef>
                <a:spcPts val="0"/>
              </a:spcBef>
            </a:pPr>
            <a:r>
              <a:rPr lang="en-US" b="1" dirty="0">
                <a:ea typeface="IBM Plex Sans" charset="0"/>
                <a:cs typeface="IBM Plex Sans" charset="0"/>
              </a:rPr>
              <a:t>Grace Connolly, Ava </a:t>
            </a:r>
            <a:r>
              <a:rPr lang="en-US" b="1" dirty="0" err="1">
                <a:ea typeface="IBM Plex Sans" charset="0"/>
                <a:cs typeface="IBM Plex Sans" charset="0"/>
              </a:rPr>
              <a:t>Snaidauf</a:t>
            </a:r>
            <a:r>
              <a:rPr lang="en-US" b="1" dirty="0">
                <a:ea typeface="IBM Plex Sans" charset="0"/>
                <a:cs typeface="IBM Plex Sans" charset="0"/>
              </a:rPr>
              <a:t> &amp; Jaimee Lombard</a:t>
            </a:r>
            <a:endParaRPr lang="en-US" dirty="0">
              <a:ea typeface="IBM Plex Sans" charset="0"/>
              <a:cs typeface="IBM Plex Sans" charset="0"/>
            </a:endParaRPr>
          </a:p>
          <a:p>
            <a:pPr>
              <a:lnSpc>
                <a:spcPct val="100000"/>
              </a:lnSpc>
              <a:spcBef>
                <a:spcPts val="0"/>
              </a:spcBef>
            </a:pPr>
            <a:r>
              <a:rPr lang="en-US" dirty="0">
                <a:ea typeface="IBM Plex Sans" charset="0"/>
                <a:cs typeface="IBM Plex Sans" charset="0"/>
              </a:rPr>
              <a:t>Chicago | May 3, 2019</a:t>
            </a:r>
          </a:p>
          <a:p>
            <a:endParaRPr lang="en-US" dirty="0"/>
          </a:p>
        </p:txBody>
      </p:sp>
      <p:sp>
        <p:nvSpPr>
          <p:cNvPr id="4" name="Frame 3">
            <a:extLst>
              <a:ext uri="{FF2B5EF4-FFF2-40B4-BE49-F238E27FC236}">
                <a16:creationId xmlns:a16="http://schemas.microsoft.com/office/drawing/2014/main" id="{1B4960FD-E2A9-5A4C-86CF-EC16A2A5C350}"/>
              </a:ext>
            </a:extLst>
          </p:cNvPr>
          <p:cNvSpPr/>
          <p:nvPr/>
        </p:nvSpPr>
        <p:spPr>
          <a:xfrm>
            <a:off x="0" y="0"/>
            <a:ext cx="12192000" cy="6858000"/>
          </a:xfrm>
          <a:prstGeom prst="frame">
            <a:avLst>
              <a:gd name="adj1" fmla="val 43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ame 4">
            <a:extLst>
              <a:ext uri="{FF2B5EF4-FFF2-40B4-BE49-F238E27FC236}">
                <a16:creationId xmlns:a16="http://schemas.microsoft.com/office/drawing/2014/main" id="{380C411F-4D17-7041-BECE-1064710F000C}"/>
              </a:ext>
            </a:extLst>
          </p:cNvPr>
          <p:cNvSpPr/>
          <p:nvPr/>
        </p:nvSpPr>
        <p:spPr>
          <a:xfrm>
            <a:off x="1308538" y="1702676"/>
            <a:ext cx="9585434" cy="2585545"/>
          </a:xfrm>
          <a:prstGeom prst="frame">
            <a:avLst>
              <a:gd name="adj1" fmla="val 1619"/>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Graphic 9">
            <a:extLst>
              <a:ext uri="{FF2B5EF4-FFF2-40B4-BE49-F238E27FC236}">
                <a16:creationId xmlns:a16="http://schemas.microsoft.com/office/drawing/2014/main" id="{7F29204E-EF6A-C847-AE9A-A6C28FAE9D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47131" y="5929265"/>
            <a:ext cx="1194238" cy="477695"/>
          </a:xfrm>
          <a:prstGeom prst="rect">
            <a:avLst/>
          </a:prstGeom>
        </p:spPr>
      </p:pic>
    </p:spTree>
    <p:extLst>
      <p:ext uri="{BB962C8B-B14F-4D97-AF65-F5344CB8AC3E}">
        <p14:creationId xmlns:p14="http://schemas.microsoft.com/office/powerpoint/2010/main" val="2900209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183A6F-7E6F-8044-BCE1-1DF6A57D0C3C}"/>
              </a:ext>
            </a:extLst>
          </p:cNvPr>
          <p:cNvPicPr>
            <a:picLocks noChangeAspect="1"/>
          </p:cNvPicPr>
          <p:nvPr/>
        </p:nvPicPr>
        <p:blipFill rotWithShape="1">
          <a:blip r:embed="rId2">
            <a:alphaModFix amt="46000"/>
          </a:blip>
          <a:srcRect t="14364" b="26689"/>
          <a:stretch/>
        </p:blipFill>
        <p:spPr>
          <a:xfrm>
            <a:off x="269044" y="0"/>
            <a:ext cx="11653911" cy="6858000"/>
          </a:xfrm>
          <a:prstGeom prst="rect">
            <a:avLst/>
          </a:prstGeom>
        </p:spPr>
      </p:pic>
      <p:sp>
        <p:nvSpPr>
          <p:cNvPr id="4" name="Rectangle 3">
            <a:extLst>
              <a:ext uri="{FF2B5EF4-FFF2-40B4-BE49-F238E27FC236}">
                <a16:creationId xmlns:a16="http://schemas.microsoft.com/office/drawing/2014/main" id="{9E9C4446-3C32-3A42-98C2-5BFB25364401}"/>
              </a:ext>
            </a:extLst>
          </p:cNvPr>
          <p:cNvSpPr/>
          <p:nvPr/>
        </p:nvSpPr>
        <p:spPr>
          <a:xfrm>
            <a:off x="0" y="0"/>
            <a:ext cx="12192000" cy="2085053"/>
          </a:xfrm>
          <a:prstGeom prst="rect">
            <a:avLst/>
          </a:prstGeom>
          <a:solidFill>
            <a:schemeClr val="bg2">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6B453F-15D2-CD42-B5F7-023BD25B30AF}"/>
              </a:ext>
            </a:extLst>
          </p:cNvPr>
          <p:cNvSpPr>
            <a:spLocks noGrp="1"/>
          </p:cNvSpPr>
          <p:nvPr>
            <p:ph type="title"/>
          </p:nvPr>
        </p:nvSpPr>
        <p:spPr>
          <a:xfrm>
            <a:off x="343010" y="205732"/>
            <a:ext cx="10515600" cy="1325563"/>
          </a:xfrm>
        </p:spPr>
        <p:txBody>
          <a:bodyPr/>
          <a:lstStyle/>
          <a:p>
            <a:r>
              <a:rPr lang="en-US" dirty="0"/>
              <a:t>Finding Technical Field Name &amp; Table</a:t>
            </a:r>
          </a:p>
        </p:txBody>
      </p:sp>
      <p:sp>
        <p:nvSpPr>
          <p:cNvPr id="3" name="Frame 2">
            <a:extLst>
              <a:ext uri="{FF2B5EF4-FFF2-40B4-BE49-F238E27FC236}">
                <a16:creationId xmlns:a16="http://schemas.microsoft.com/office/drawing/2014/main" id="{84BFD49F-D4B3-A64A-9E4D-48CB0539EAFD}"/>
              </a:ext>
            </a:extLst>
          </p:cNvPr>
          <p:cNvSpPr/>
          <p:nvPr/>
        </p:nvSpPr>
        <p:spPr>
          <a:xfrm>
            <a:off x="0" y="0"/>
            <a:ext cx="12192000" cy="6858000"/>
          </a:xfrm>
          <a:prstGeom prst="frame">
            <a:avLst>
              <a:gd name="adj1" fmla="val 43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89302C01-17CE-2643-886F-3DB210F4543E}"/>
              </a:ext>
            </a:extLst>
          </p:cNvPr>
          <p:cNvPicPr>
            <a:picLocks noChangeAspect="1"/>
          </p:cNvPicPr>
          <p:nvPr/>
        </p:nvPicPr>
        <p:blipFill>
          <a:blip r:embed="rId3"/>
          <a:stretch>
            <a:fillRect/>
          </a:stretch>
        </p:blipFill>
        <p:spPr>
          <a:xfrm>
            <a:off x="6739966" y="2211956"/>
            <a:ext cx="4971861" cy="4193771"/>
          </a:xfrm>
          <a:prstGeom prst="rect">
            <a:avLst/>
          </a:prstGeom>
        </p:spPr>
      </p:pic>
      <p:pic>
        <p:nvPicPr>
          <p:cNvPr id="8" name="Picture 7">
            <a:extLst>
              <a:ext uri="{FF2B5EF4-FFF2-40B4-BE49-F238E27FC236}">
                <a16:creationId xmlns:a16="http://schemas.microsoft.com/office/drawing/2014/main" id="{C238CD01-DE8C-D148-BCCC-AC7C0331F96D}"/>
              </a:ext>
            </a:extLst>
          </p:cNvPr>
          <p:cNvPicPr>
            <a:picLocks noChangeAspect="1"/>
          </p:cNvPicPr>
          <p:nvPr/>
        </p:nvPicPr>
        <p:blipFill>
          <a:blip r:embed="rId4"/>
          <a:stretch>
            <a:fillRect/>
          </a:stretch>
        </p:blipFill>
        <p:spPr>
          <a:xfrm>
            <a:off x="511705" y="2196189"/>
            <a:ext cx="6067166" cy="4193772"/>
          </a:xfrm>
          <a:prstGeom prst="rect">
            <a:avLst/>
          </a:prstGeom>
        </p:spPr>
      </p:pic>
      <p:sp>
        <p:nvSpPr>
          <p:cNvPr id="9" name="TextBox 8">
            <a:extLst>
              <a:ext uri="{FF2B5EF4-FFF2-40B4-BE49-F238E27FC236}">
                <a16:creationId xmlns:a16="http://schemas.microsoft.com/office/drawing/2014/main" id="{AF345A5A-0C95-5E42-98C9-D686862E2F09}"/>
              </a:ext>
            </a:extLst>
          </p:cNvPr>
          <p:cNvSpPr txBox="1"/>
          <p:nvPr/>
        </p:nvSpPr>
        <p:spPr>
          <a:xfrm>
            <a:off x="343010" y="1267084"/>
            <a:ext cx="11368817" cy="731520"/>
          </a:xfrm>
          <a:prstGeom prst="rect">
            <a:avLst/>
          </a:prstGeom>
        </p:spPr>
        <p:txBody>
          <a:bodyPr wrap="square" lIns="91440" tIns="45720" rIns="91440" bIns="45720" rtlCol="0">
            <a:noAutofit/>
          </a:bodyPr>
          <a:lstStyle/>
          <a:p>
            <a:pPr>
              <a:lnSpc>
                <a:spcPct val="105000"/>
              </a:lnSpc>
              <a:spcBef>
                <a:spcPts val="1000"/>
              </a:spcBef>
            </a:pPr>
            <a:r>
              <a:rPr lang="en-US" sz="2000" dirty="0">
                <a:latin typeface="+mn-lt"/>
                <a:ea typeface="IBM Plex Sans" charset="0"/>
                <a:cs typeface="IBM Plex Sans" charset="0"/>
              </a:rPr>
              <a:t>Directions: Click in field. Press F1. Click on hammer and wrench symbol. In this example, table is MARC and field is BESKZ </a:t>
            </a:r>
          </a:p>
        </p:txBody>
      </p:sp>
      <p:pic>
        <p:nvPicPr>
          <p:cNvPr id="11" name="Graphic 10">
            <a:extLst>
              <a:ext uri="{FF2B5EF4-FFF2-40B4-BE49-F238E27FC236}">
                <a16:creationId xmlns:a16="http://schemas.microsoft.com/office/drawing/2014/main" id="{9911FF57-8B75-3841-944C-BD458F0D5D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20551" y="5998633"/>
            <a:ext cx="1020817" cy="408327"/>
          </a:xfrm>
          <a:prstGeom prst="rect">
            <a:avLst/>
          </a:prstGeom>
        </p:spPr>
      </p:pic>
    </p:spTree>
    <p:extLst>
      <p:ext uri="{BB962C8B-B14F-4D97-AF65-F5344CB8AC3E}">
        <p14:creationId xmlns:p14="http://schemas.microsoft.com/office/powerpoint/2010/main" val="3550438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23FF35-A448-7742-A2F6-1EA2E5A46F4C}"/>
              </a:ext>
            </a:extLst>
          </p:cNvPr>
          <p:cNvPicPr>
            <a:picLocks noChangeAspect="1"/>
          </p:cNvPicPr>
          <p:nvPr/>
        </p:nvPicPr>
        <p:blipFill>
          <a:blip r:embed="rId2">
            <a:alphaModFix amt="40000"/>
          </a:blip>
          <a:stretch>
            <a:fillRect/>
          </a:stretch>
        </p:blipFill>
        <p:spPr>
          <a:xfrm>
            <a:off x="166804" y="-1292780"/>
            <a:ext cx="12025196" cy="10095015"/>
          </a:xfrm>
          <a:prstGeom prst="rect">
            <a:avLst/>
          </a:prstGeom>
        </p:spPr>
      </p:pic>
      <p:sp>
        <p:nvSpPr>
          <p:cNvPr id="8" name="Trapezoid 7">
            <a:extLst>
              <a:ext uri="{FF2B5EF4-FFF2-40B4-BE49-F238E27FC236}">
                <a16:creationId xmlns:a16="http://schemas.microsoft.com/office/drawing/2014/main" id="{476B11EF-3968-954D-A683-38BE7382EEF1}"/>
              </a:ext>
            </a:extLst>
          </p:cNvPr>
          <p:cNvSpPr/>
          <p:nvPr/>
        </p:nvSpPr>
        <p:spPr>
          <a:xfrm rot="10800000" flipH="1" flipV="1">
            <a:off x="2983569" y="245781"/>
            <a:ext cx="12025196" cy="6501859"/>
          </a:xfrm>
          <a:prstGeom prst="trapezoid">
            <a:avLst>
              <a:gd name="adj" fmla="val 47258"/>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6B453F-15D2-CD42-B5F7-023BD25B30AF}"/>
              </a:ext>
            </a:extLst>
          </p:cNvPr>
          <p:cNvSpPr>
            <a:spLocks noGrp="1"/>
          </p:cNvSpPr>
          <p:nvPr>
            <p:ph type="title"/>
          </p:nvPr>
        </p:nvSpPr>
        <p:spPr>
          <a:xfrm>
            <a:off x="8509486" y="245782"/>
            <a:ext cx="10515600" cy="1325563"/>
          </a:xfrm>
        </p:spPr>
        <p:txBody>
          <a:bodyPr/>
          <a:lstStyle/>
          <a:p>
            <a:r>
              <a:rPr lang="en-US" dirty="0"/>
              <a:t>Configuration</a:t>
            </a:r>
          </a:p>
        </p:txBody>
      </p:sp>
      <p:sp>
        <p:nvSpPr>
          <p:cNvPr id="3" name="Frame 2">
            <a:extLst>
              <a:ext uri="{FF2B5EF4-FFF2-40B4-BE49-F238E27FC236}">
                <a16:creationId xmlns:a16="http://schemas.microsoft.com/office/drawing/2014/main" id="{84BFD49F-D4B3-A64A-9E4D-48CB0539EAFD}"/>
              </a:ext>
            </a:extLst>
          </p:cNvPr>
          <p:cNvSpPr/>
          <p:nvPr/>
        </p:nvSpPr>
        <p:spPr>
          <a:xfrm>
            <a:off x="0" y="0"/>
            <a:ext cx="12192000" cy="6858000"/>
          </a:xfrm>
          <a:prstGeom prst="frame">
            <a:avLst>
              <a:gd name="adj1" fmla="val 43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40045223-D89E-9C45-A5C7-E2486FE3C6E2}"/>
              </a:ext>
            </a:extLst>
          </p:cNvPr>
          <p:cNvSpPr txBox="1"/>
          <p:nvPr/>
        </p:nvSpPr>
        <p:spPr>
          <a:xfrm>
            <a:off x="5360276" y="1571346"/>
            <a:ext cx="6403427" cy="4892040"/>
          </a:xfrm>
          <a:prstGeom prst="rect">
            <a:avLst/>
          </a:prstGeom>
        </p:spPr>
        <p:txBody>
          <a:bodyPr wrap="square" lIns="91440" tIns="45720" rIns="91440" bIns="45720" rtlCol="0" anchor="t">
            <a:noAutofit/>
          </a:bodyPr>
          <a:lstStyle/>
          <a:p>
            <a:pPr algn="r">
              <a:lnSpc>
                <a:spcPct val="105000"/>
              </a:lnSpc>
              <a:spcBef>
                <a:spcPts val="1000"/>
              </a:spcBef>
            </a:pPr>
            <a:r>
              <a:rPr lang="en-US" sz="2000" b="1" dirty="0">
                <a:ea typeface="IBM Plex Sans" charset="0"/>
                <a:cs typeface="IBM Plex Sans" charset="0"/>
              </a:rPr>
              <a:t>T-Code:</a:t>
            </a:r>
            <a:r>
              <a:rPr lang="en-US" sz="2000" dirty="0">
                <a:ea typeface="IBM Plex Sans" charset="0"/>
                <a:cs typeface="IBM Plex Sans" charset="0"/>
              </a:rPr>
              <a:t> SPRO </a:t>
            </a:r>
          </a:p>
          <a:p>
            <a:pPr algn="r">
              <a:lnSpc>
                <a:spcPct val="105000"/>
              </a:lnSpc>
              <a:spcBef>
                <a:spcPts val="1000"/>
              </a:spcBef>
            </a:pPr>
            <a:r>
              <a:rPr lang="en-US" sz="2000" b="1" dirty="0">
                <a:ea typeface="IBM Plex Sans" charset="0"/>
                <a:cs typeface="IBM Plex Sans" charset="0"/>
              </a:rPr>
              <a:t>Transports:</a:t>
            </a:r>
            <a:r>
              <a:rPr lang="en-US" sz="2000" dirty="0">
                <a:ea typeface="IBM Plex Sans" charset="0"/>
                <a:cs typeface="IBM Plex Sans" charset="0"/>
              </a:rPr>
              <a:t> move data to/from different environments in the system</a:t>
            </a:r>
            <a:endParaRPr lang="en-US" sz="2000" dirty="0">
              <a:highlight>
                <a:srgbClr val="FFFF00"/>
              </a:highlight>
              <a:ea typeface="IBM Plex Sans" charset="0"/>
              <a:cs typeface="IBM Plex Sans" charset="0"/>
            </a:endParaRPr>
          </a:p>
          <a:p>
            <a:pPr algn="r">
              <a:lnSpc>
                <a:spcPct val="105000"/>
              </a:lnSpc>
              <a:spcBef>
                <a:spcPts val="1000"/>
              </a:spcBef>
            </a:pPr>
            <a:r>
              <a:rPr lang="en-US" sz="2000" b="1" dirty="0">
                <a:latin typeface="+mn-lt"/>
                <a:ea typeface="IBM Plex Sans" charset="0"/>
                <a:cs typeface="IBM Plex Sans" charset="0"/>
              </a:rPr>
              <a:t>Master data:</a:t>
            </a:r>
            <a:r>
              <a:rPr lang="en-US" sz="2000" dirty="0">
                <a:latin typeface="+mn-lt"/>
                <a:ea typeface="IBM Plex Sans" charset="0"/>
                <a:cs typeface="IBM Plex Sans" charset="0"/>
              </a:rPr>
              <a:t> objects are created and then assigned to different </a:t>
            </a:r>
            <a:r>
              <a:rPr lang="en-US" sz="2000" dirty="0">
                <a:ea typeface="IBM Plex Sans" charset="0"/>
                <a:cs typeface="IBM Plex Sans" charset="0"/>
              </a:rPr>
              <a:t>elements in the organization</a:t>
            </a:r>
            <a:r>
              <a:rPr lang="en-US" sz="2000" dirty="0">
                <a:latin typeface="+mn-lt"/>
                <a:ea typeface="IBM Plex Sans" charset="0"/>
                <a:cs typeface="IBM Plex Sans" charset="0"/>
              </a:rPr>
              <a:t> structure</a:t>
            </a:r>
            <a:r>
              <a:rPr lang="en-US" sz="2000" dirty="0">
                <a:ea typeface="IBM Plex Sans" charset="0"/>
                <a:cs typeface="IBM Plex Sans" charset="0"/>
              </a:rPr>
              <a:t> </a:t>
            </a:r>
            <a:endParaRPr lang="en-US" sz="2000" dirty="0">
              <a:latin typeface="+mn-lt"/>
              <a:ea typeface="IBM Plex Sans" charset="0"/>
              <a:cs typeface="IBM Plex Sans" charset="0"/>
            </a:endParaRPr>
          </a:p>
          <a:p>
            <a:pPr algn="r">
              <a:lnSpc>
                <a:spcPct val="105000"/>
              </a:lnSpc>
              <a:spcBef>
                <a:spcPts val="1000"/>
              </a:spcBef>
            </a:pPr>
            <a:r>
              <a:rPr lang="en-US" sz="2000" dirty="0">
                <a:solidFill>
                  <a:schemeClr val="tx1"/>
                </a:solidFill>
                <a:latin typeface="+mn-lt"/>
                <a:ea typeface="IBM Plex Sans" charset="0"/>
                <a:cs typeface="IBM Plex Sans" charset="0"/>
              </a:rPr>
              <a:t>Other objects are created like a switch board where you turn on and off keys to enable certain functionality </a:t>
            </a:r>
          </a:p>
          <a:p>
            <a:pPr algn="r">
              <a:lnSpc>
                <a:spcPct val="105000"/>
              </a:lnSpc>
              <a:spcBef>
                <a:spcPts val="1000"/>
              </a:spcBef>
            </a:pPr>
            <a:r>
              <a:rPr lang="en-US" sz="2000" dirty="0">
                <a:ea typeface="IBM Plex Sans" charset="0"/>
                <a:cs typeface="IBM Plex Sans" charset="0"/>
              </a:rPr>
              <a:t>WRICEFS can be created through unique coding</a:t>
            </a:r>
            <a:endParaRPr lang="en-US" sz="2000" dirty="0">
              <a:latin typeface="+mn-lt"/>
              <a:ea typeface="IBM Plex Sans" charset="0"/>
              <a:cs typeface="IBM Plex Sans" charset="0"/>
            </a:endParaRPr>
          </a:p>
          <a:p>
            <a:pPr algn="r">
              <a:lnSpc>
                <a:spcPct val="105000"/>
              </a:lnSpc>
              <a:spcBef>
                <a:spcPts val="1000"/>
              </a:spcBef>
            </a:pPr>
            <a:endParaRPr lang="en-US" sz="2000" dirty="0">
              <a:ea typeface="IBM Plex Sans" charset="0"/>
              <a:cs typeface="IBM Plex Sans" charset="0"/>
            </a:endParaRPr>
          </a:p>
          <a:p>
            <a:pPr algn="r">
              <a:lnSpc>
                <a:spcPct val="105000"/>
              </a:lnSpc>
              <a:spcBef>
                <a:spcPts val="1000"/>
              </a:spcBef>
            </a:pPr>
            <a:r>
              <a:rPr lang="en-US" sz="2000" dirty="0">
                <a:solidFill>
                  <a:schemeClr val="tx1"/>
                </a:solidFill>
                <a:latin typeface="+mn-lt"/>
                <a:ea typeface="IBM Plex Sans" charset="0"/>
                <a:cs typeface="IBM Plex Sans" charset="0"/>
              </a:rPr>
              <a:t>Demo: Creating MRP Controllers </a:t>
            </a:r>
          </a:p>
        </p:txBody>
      </p:sp>
      <p:pic>
        <p:nvPicPr>
          <p:cNvPr id="9" name="Graphic 8">
            <a:extLst>
              <a:ext uri="{FF2B5EF4-FFF2-40B4-BE49-F238E27FC236}">
                <a16:creationId xmlns:a16="http://schemas.microsoft.com/office/drawing/2014/main" id="{121EEC06-2B5B-8047-85F5-9BA9A06BE5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0551" y="5998633"/>
            <a:ext cx="1020817" cy="408327"/>
          </a:xfrm>
          <a:prstGeom prst="rect">
            <a:avLst/>
          </a:prstGeom>
        </p:spPr>
      </p:pic>
    </p:spTree>
    <p:extLst>
      <p:ext uri="{BB962C8B-B14F-4D97-AF65-F5344CB8AC3E}">
        <p14:creationId xmlns:p14="http://schemas.microsoft.com/office/powerpoint/2010/main" val="2621758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183A6F-7E6F-8044-BCE1-1DF6A57D0C3C}"/>
              </a:ext>
            </a:extLst>
          </p:cNvPr>
          <p:cNvPicPr>
            <a:picLocks noChangeAspect="1"/>
          </p:cNvPicPr>
          <p:nvPr/>
        </p:nvPicPr>
        <p:blipFill rotWithShape="1">
          <a:blip r:embed="rId2">
            <a:alphaModFix amt="46000"/>
          </a:blip>
          <a:srcRect t="14364" b="26689"/>
          <a:stretch/>
        </p:blipFill>
        <p:spPr>
          <a:xfrm>
            <a:off x="269044" y="0"/>
            <a:ext cx="11653911" cy="6858000"/>
          </a:xfrm>
          <a:prstGeom prst="rect">
            <a:avLst/>
          </a:prstGeom>
        </p:spPr>
      </p:pic>
      <p:sp>
        <p:nvSpPr>
          <p:cNvPr id="4" name="Rectangle 3">
            <a:extLst>
              <a:ext uri="{FF2B5EF4-FFF2-40B4-BE49-F238E27FC236}">
                <a16:creationId xmlns:a16="http://schemas.microsoft.com/office/drawing/2014/main" id="{9E9C4446-3C32-3A42-98C2-5BFB25364401}"/>
              </a:ext>
            </a:extLst>
          </p:cNvPr>
          <p:cNvSpPr/>
          <p:nvPr/>
        </p:nvSpPr>
        <p:spPr>
          <a:xfrm>
            <a:off x="0" y="0"/>
            <a:ext cx="12192000" cy="1787125"/>
          </a:xfrm>
          <a:prstGeom prst="rect">
            <a:avLst/>
          </a:prstGeom>
          <a:solidFill>
            <a:schemeClr val="bg2">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6B453F-15D2-CD42-B5F7-023BD25B30AF}"/>
              </a:ext>
            </a:extLst>
          </p:cNvPr>
          <p:cNvSpPr>
            <a:spLocks noGrp="1"/>
          </p:cNvSpPr>
          <p:nvPr>
            <p:ph type="title"/>
          </p:nvPr>
        </p:nvSpPr>
        <p:spPr>
          <a:xfrm>
            <a:off x="343010" y="205732"/>
            <a:ext cx="10515600" cy="1325563"/>
          </a:xfrm>
        </p:spPr>
        <p:txBody>
          <a:bodyPr/>
          <a:lstStyle/>
          <a:p>
            <a:r>
              <a:rPr lang="en-US" dirty="0"/>
              <a:t>Screenshots for Reference</a:t>
            </a:r>
          </a:p>
        </p:txBody>
      </p:sp>
      <p:sp>
        <p:nvSpPr>
          <p:cNvPr id="3" name="Frame 2">
            <a:extLst>
              <a:ext uri="{FF2B5EF4-FFF2-40B4-BE49-F238E27FC236}">
                <a16:creationId xmlns:a16="http://schemas.microsoft.com/office/drawing/2014/main" id="{84BFD49F-D4B3-A64A-9E4D-48CB0539EAFD}"/>
              </a:ext>
            </a:extLst>
          </p:cNvPr>
          <p:cNvSpPr/>
          <p:nvPr/>
        </p:nvSpPr>
        <p:spPr>
          <a:xfrm>
            <a:off x="0" y="0"/>
            <a:ext cx="12192000" cy="6858000"/>
          </a:xfrm>
          <a:prstGeom prst="frame">
            <a:avLst>
              <a:gd name="adj1" fmla="val 43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AF345A5A-0C95-5E42-98C9-D686862E2F09}"/>
              </a:ext>
            </a:extLst>
          </p:cNvPr>
          <p:cNvSpPr txBox="1"/>
          <p:nvPr/>
        </p:nvSpPr>
        <p:spPr>
          <a:xfrm>
            <a:off x="343010" y="1267084"/>
            <a:ext cx="11368817" cy="731520"/>
          </a:xfrm>
          <a:prstGeom prst="rect">
            <a:avLst/>
          </a:prstGeom>
        </p:spPr>
        <p:txBody>
          <a:bodyPr wrap="square" lIns="91440" tIns="45720" rIns="91440" bIns="45720" rtlCol="0">
            <a:noAutofit/>
          </a:bodyPr>
          <a:lstStyle/>
          <a:p>
            <a:pPr>
              <a:lnSpc>
                <a:spcPct val="105000"/>
              </a:lnSpc>
              <a:spcBef>
                <a:spcPts val="1000"/>
              </a:spcBef>
            </a:pPr>
            <a:r>
              <a:rPr lang="en-US" sz="2000" dirty="0">
                <a:solidFill>
                  <a:schemeClr val="tx1"/>
                </a:solidFill>
                <a:ea typeface="IBM Plex Sans" charset="0"/>
                <a:cs typeface="IBM Plex Sans" charset="0"/>
              </a:rPr>
              <a:t>T-Code: SPRO. Click SAP Reference IMG. Then expand sections to enter places to config </a:t>
            </a:r>
          </a:p>
        </p:txBody>
      </p:sp>
      <p:pic>
        <p:nvPicPr>
          <p:cNvPr id="10" name="Content Placeholder 7">
            <a:extLst>
              <a:ext uri="{FF2B5EF4-FFF2-40B4-BE49-F238E27FC236}">
                <a16:creationId xmlns:a16="http://schemas.microsoft.com/office/drawing/2014/main" id="{56461D1C-0A8C-854D-870A-2D14BEB9E190}"/>
              </a:ext>
            </a:extLst>
          </p:cNvPr>
          <p:cNvPicPr>
            <a:picLocks noChangeAspect="1"/>
          </p:cNvPicPr>
          <p:nvPr/>
        </p:nvPicPr>
        <p:blipFill>
          <a:blip r:embed="rId3"/>
          <a:stretch>
            <a:fillRect/>
          </a:stretch>
        </p:blipFill>
        <p:spPr>
          <a:xfrm>
            <a:off x="406074" y="2129953"/>
            <a:ext cx="6798769" cy="4012931"/>
          </a:xfrm>
          <a:prstGeom prst="rect">
            <a:avLst/>
          </a:prstGeom>
        </p:spPr>
      </p:pic>
      <p:pic>
        <p:nvPicPr>
          <p:cNvPr id="11" name="Content Placeholder 5">
            <a:extLst>
              <a:ext uri="{FF2B5EF4-FFF2-40B4-BE49-F238E27FC236}">
                <a16:creationId xmlns:a16="http://schemas.microsoft.com/office/drawing/2014/main" id="{BA91B152-BCE6-584B-90AB-7020512A6917}"/>
              </a:ext>
            </a:extLst>
          </p:cNvPr>
          <p:cNvPicPr>
            <a:picLocks noChangeAspect="1"/>
          </p:cNvPicPr>
          <p:nvPr/>
        </p:nvPicPr>
        <p:blipFill rotWithShape="1">
          <a:blip r:embed="rId4"/>
          <a:srcRect r="45582"/>
          <a:stretch/>
        </p:blipFill>
        <p:spPr>
          <a:xfrm>
            <a:off x="7273582" y="2006226"/>
            <a:ext cx="4438245" cy="4191233"/>
          </a:xfrm>
          <a:prstGeom prst="rect">
            <a:avLst/>
          </a:prstGeom>
        </p:spPr>
      </p:pic>
      <p:pic>
        <p:nvPicPr>
          <p:cNvPr id="12" name="Graphic 11">
            <a:extLst>
              <a:ext uri="{FF2B5EF4-FFF2-40B4-BE49-F238E27FC236}">
                <a16:creationId xmlns:a16="http://schemas.microsoft.com/office/drawing/2014/main" id="{F84FC32E-19FE-4246-9547-C6E001B579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20551" y="5998633"/>
            <a:ext cx="1020817" cy="408327"/>
          </a:xfrm>
          <a:prstGeom prst="rect">
            <a:avLst/>
          </a:prstGeom>
        </p:spPr>
      </p:pic>
    </p:spTree>
    <p:extLst>
      <p:ext uri="{BB962C8B-B14F-4D97-AF65-F5344CB8AC3E}">
        <p14:creationId xmlns:p14="http://schemas.microsoft.com/office/powerpoint/2010/main" val="4250498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F39CC33-8028-7D4B-95FD-03F0DFF94F90}"/>
              </a:ext>
            </a:extLst>
          </p:cNvPr>
          <p:cNvPicPr>
            <a:picLocks noChangeAspect="1"/>
          </p:cNvPicPr>
          <p:nvPr/>
        </p:nvPicPr>
        <p:blipFill rotWithShape="1">
          <a:blip r:embed="rId2">
            <a:alphaModFix amt="18000"/>
          </a:blip>
          <a:srcRect t="34858" b="15629"/>
          <a:stretch/>
        </p:blipFill>
        <p:spPr>
          <a:xfrm>
            <a:off x="183778" y="-39869"/>
            <a:ext cx="11915885" cy="7813965"/>
          </a:xfrm>
          <a:prstGeom prst="rect">
            <a:avLst/>
          </a:prstGeom>
        </p:spPr>
      </p:pic>
      <p:sp>
        <p:nvSpPr>
          <p:cNvPr id="3" name="Frame 2">
            <a:extLst>
              <a:ext uri="{FF2B5EF4-FFF2-40B4-BE49-F238E27FC236}">
                <a16:creationId xmlns:a16="http://schemas.microsoft.com/office/drawing/2014/main" id="{84BFD49F-D4B3-A64A-9E4D-48CB0539EAFD}"/>
              </a:ext>
            </a:extLst>
          </p:cNvPr>
          <p:cNvSpPr/>
          <p:nvPr/>
        </p:nvSpPr>
        <p:spPr>
          <a:xfrm>
            <a:off x="0" y="0"/>
            <a:ext cx="12192000" cy="6858000"/>
          </a:xfrm>
          <a:prstGeom prst="frame">
            <a:avLst>
              <a:gd name="adj1" fmla="val 43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23">
            <a:extLst>
              <a:ext uri="{FF2B5EF4-FFF2-40B4-BE49-F238E27FC236}">
                <a16:creationId xmlns:a16="http://schemas.microsoft.com/office/drawing/2014/main" id="{A7C701F3-0FB4-DA4E-974D-9F30785BBBFF}"/>
              </a:ext>
            </a:extLst>
          </p:cNvPr>
          <p:cNvSpPr/>
          <p:nvPr/>
        </p:nvSpPr>
        <p:spPr>
          <a:xfrm>
            <a:off x="366733" y="4211836"/>
            <a:ext cx="4979785" cy="2283236"/>
          </a:xfrm>
          <a:prstGeom prst="rect">
            <a:avLst/>
          </a:prstGeom>
          <a:solidFill>
            <a:schemeClr val="accent4">
              <a:lumMod val="20000"/>
              <a:lumOff val="80000"/>
              <a:alpha val="56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2000" dirty="0" err="1">
              <a:solidFill>
                <a:schemeClr val="tx1"/>
              </a:solidFill>
              <a:latin typeface="+mn-lt"/>
            </a:endParaRPr>
          </a:p>
        </p:txBody>
      </p:sp>
      <p:sp>
        <p:nvSpPr>
          <p:cNvPr id="20" name="Rectangle 19">
            <a:extLst>
              <a:ext uri="{FF2B5EF4-FFF2-40B4-BE49-F238E27FC236}">
                <a16:creationId xmlns:a16="http://schemas.microsoft.com/office/drawing/2014/main" id="{74F82E2C-E559-F346-8AB0-4DD09D631D0C}"/>
              </a:ext>
            </a:extLst>
          </p:cNvPr>
          <p:cNvSpPr/>
          <p:nvPr/>
        </p:nvSpPr>
        <p:spPr>
          <a:xfrm>
            <a:off x="471824" y="5118562"/>
            <a:ext cx="2047511" cy="3823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ln w="0">
                  <a:noFill/>
                </a:ln>
                <a:solidFill>
                  <a:schemeClr val="tx1"/>
                </a:solidFill>
                <a:effectLst>
                  <a:outerShdw blurRad="38100" dist="19050" dir="2700000" algn="tl" rotWithShape="0">
                    <a:schemeClr val="dk1">
                      <a:alpha val="40000"/>
                    </a:schemeClr>
                  </a:outerShdw>
                </a:effectLst>
                <a:latin typeface="+mn-lt"/>
              </a:rPr>
              <a:t>Dev 250</a:t>
            </a:r>
          </a:p>
        </p:txBody>
      </p:sp>
      <p:sp>
        <p:nvSpPr>
          <p:cNvPr id="21" name="Rectangle 20">
            <a:extLst>
              <a:ext uri="{FF2B5EF4-FFF2-40B4-BE49-F238E27FC236}">
                <a16:creationId xmlns:a16="http://schemas.microsoft.com/office/drawing/2014/main" id="{51865478-CD5F-CB4F-822C-3471F4EAF24B}"/>
              </a:ext>
            </a:extLst>
          </p:cNvPr>
          <p:cNvSpPr/>
          <p:nvPr/>
        </p:nvSpPr>
        <p:spPr>
          <a:xfrm>
            <a:off x="3239871" y="4296607"/>
            <a:ext cx="2047511" cy="3823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ln w="0">
                  <a:noFill/>
                </a:ln>
                <a:solidFill>
                  <a:schemeClr val="tx1"/>
                </a:solidFill>
                <a:effectLst>
                  <a:outerShdw blurRad="38100" dist="19050" dir="2700000" algn="tl" rotWithShape="0">
                    <a:schemeClr val="dk1">
                      <a:alpha val="40000"/>
                    </a:schemeClr>
                  </a:outerShdw>
                </a:effectLst>
                <a:latin typeface="+mn-lt"/>
              </a:rPr>
              <a:t>Dev 350</a:t>
            </a:r>
          </a:p>
        </p:txBody>
      </p:sp>
      <p:sp>
        <p:nvSpPr>
          <p:cNvPr id="25" name="Rectangle 24">
            <a:extLst>
              <a:ext uri="{FF2B5EF4-FFF2-40B4-BE49-F238E27FC236}">
                <a16:creationId xmlns:a16="http://schemas.microsoft.com/office/drawing/2014/main" id="{B0B13C37-4FB5-DA4F-8435-9B3526718D70}"/>
              </a:ext>
            </a:extLst>
          </p:cNvPr>
          <p:cNvSpPr/>
          <p:nvPr/>
        </p:nvSpPr>
        <p:spPr>
          <a:xfrm>
            <a:off x="6313874" y="3061855"/>
            <a:ext cx="2363945" cy="3431020"/>
          </a:xfrm>
          <a:prstGeom prst="rect">
            <a:avLst/>
          </a:prstGeom>
          <a:solidFill>
            <a:schemeClr val="accent4">
              <a:lumMod val="20000"/>
              <a:lumOff val="80000"/>
              <a:alpha val="56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2000" dirty="0" err="1">
              <a:solidFill>
                <a:schemeClr val="tx1"/>
              </a:solidFill>
              <a:latin typeface="+mn-lt"/>
            </a:endParaRPr>
          </a:p>
        </p:txBody>
      </p:sp>
      <p:sp>
        <p:nvSpPr>
          <p:cNvPr id="22" name="Rectangle 21">
            <a:extLst>
              <a:ext uri="{FF2B5EF4-FFF2-40B4-BE49-F238E27FC236}">
                <a16:creationId xmlns:a16="http://schemas.microsoft.com/office/drawing/2014/main" id="{4A9CAF45-868D-3F4D-8B01-7C6C5862868C}"/>
              </a:ext>
            </a:extLst>
          </p:cNvPr>
          <p:cNvSpPr/>
          <p:nvPr/>
        </p:nvSpPr>
        <p:spPr>
          <a:xfrm>
            <a:off x="6456741" y="3169851"/>
            <a:ext cx="2047511" cy="3823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ln w="0">
                  <a:noFill/>
                </a:ln>
                <a:solidFill>
                  <a:schemeClr val="tx1"/>
                </a:solidFill>
                <a:effectLst>
                  <a:outerShdw blurRad="38100" dist="19050" dir="2700000" algn="tl" rotWithShape="0">
                    <a:schemeClr val="dk1">
                      <a:alpha val="40000"/>
                    </a:schemeClr>
                  </a:outerShdw>
                </a:effectLst>
                <a:latin typeface="+mn-lt"/>
              </a:rPr>
              <a:t>Quality</a:t>
            </a:r>
          </a:p>
        </p:txBody>
      </p:sp>
      <p:sp>
        <p:nvSpPr>
          <p:cNvPr id="26" name="Rectangle 25">
            <a:extLst>
              <a:ext uri="{FF2B5EF4-FFF2-40B4-BE49-F238E27FC236}">
                <a16:creationId xmlns:a16="http://schemas.microsoft.com/office/drawing/2014/main" id="{1C38E2FA-9159-2B46-BA90-1976CBD1F6BF}"/>
              </a:ext>
            </a:extLst>
          </p:cNvPr>
          <p:cNvSpPr/>
          <p:nvPr/>
        </p:nvSpPr>
        <p:spPr>
          <a:xfrm>
            <a:off x="9458488" y="1872987"/>
            <a:ext cx="2363945" cy="4619888"/>
          </a:xfrm>
          <a:prstGeom prst="rect">
            <a:avLst/>
          </a:prstGeom>
          <a:solidFill>
            <a:schemeClr val="accent4">
              <a:lumMod val="20000"/>
              <a:lumOff val="80000"/>
              <a:alpha val="56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2000" dirty="0" err="1">
              <a:solidFill>
                <a:schemeClr val="tx1"/>
              </a:solidFill>
              <a:latin typeface="+mn-lt"/>
            </a:endParaRPr>
          </a:p>
        </p:txBody>
      </p:sp>
      <p:sp>
        <p:nvSpPr>
          <p:cNvPr id="23" name="Rectangle 22">
            <a:extLst>
              <a:ext uri="{FF2B5EF4-FFF2-40B4-BE49-F238E27FC236}">
                <a16:creationId xmlns:a16="http://schemas.microsoft.com/office/drawing/2014/main" id="{7CE4B37A-2991-B14F-9B34-2F4C5C86D019}"/>
              </a:ext>
            </a:extLst>
          </p:cNvPr>
          <p:cNvSpPr/>
          <p:nvPr/>
        </p:nvSpPr>
        <p:spPr>
          <a:xfrm>
            <a:off x="9639282" y="2017800"/>
            <a:ext cx="2047511" cy="3823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ln w="0">
                  <a:noFill/>
                </a:ln>
                <a:solidFill>
                  <a:schemeClr val="tx1"/>
                </a:solidFill>
                <a:effectLst>
                  <a:outerShdw blurRad="38100" dist="19050" dir="2700000" algn="tl" rotWithShape="0">
                    <a:schemeClr val="dk1">
                      <a:alpha val="40000"/>
                    </a:schemeClr>
                  </a:outerShdw>
                </a:effectLst>
              </a:rPr>
              <a:t>Production</a:t>
            </a:r>
          </a:p>
        </p:txBody>
      </p:sp>
      <p:sp>
        <p:nvSpPr>
          <p:cNvPr id="27" name="TextBox 26">
            <a:extLst>
              <a:ext uri="{FF2B5EF4-FFF2-40B4-BE49-F238E27FC236}">
                <a16:creationId xmlns:a16="http://schemas.microsoft.com/office/drawing/2014/main" id="{3C39970D-9E48-404C-B251-C78BC7304CC4}"/>
              </a:ext>
            </a:extLst>
          </p:cNvPr>
          <p:cNvSpPr txBox="1"/>
          <p:nvPr/>
        </p:nvSpPr>
        <p:spPr>
          <a:xfrm>
            <a:off x="369567" y="5585846"/>
            <a:ext cx="2156542" cy="707454"/>
          </a:xfrm>
          <a:prstGeom prst="rect">
            <a:avLst/>
          </a:prstGeom>
        </p:spPr>
        <p:txBody>
          <a:bodyPr wrap="square" lIns="91440" tIns="45720" rIns="91440" bIns="45720" rtlCol="0">
            <a:noAutofit/>
          </a:bodyPr>
          <a:lstStyle/>
          <a:p>
            <a:pPr>
              <a:lnSpc>
                <a:spcPct val="105000"/>
              </a:lnSpc>
              <a:spcBef>
                <a:spcPts val="1000"/>
              </a:spcBef>
            </a:pPr>
            <a:r>
              <a:rPr lang="en-US" dirty="0">
                <a:latin typeface="Calibri" panose="020F0502020204030204" pitchFamily="34" charset="0"/>
                <a:ea typeface="IBM Plex Sans" charset="0"/>
                <a:cs typeface="Calibri" panose="020F0502020204030204" pitchFamily="34" charset="0"/>
              </a:rPr>
              <a:t>Configuration Initiates</a:t>
            </a:r>
          </a:p>
        </p:txBody>
      </p:sp>
      <p:sp>
        <p:nvSpPr>
          <p:cNvPr id="28" name="TextBox 27">
            <a:extLst>
              <a:ext uri="{FF2B5EF4-FFF2-40B4-BE49-F238E27FC236}">
                <a16:creationId xmlns:a16="http://schemas.microsoft.com/office/drawing/2014/main" id="{9CD675A8-A71F-BD44-AE84-0352A04ACEDC}"/>
              </a:ext>
            </a:extLst>
          </p:cNvPr>
          <p:cNvSpPr txBox="1"/>
          <p:nvPr/>
        </p:nvSpPr>
        <p:spPr>
          <a:xfrm>
            <a:off x="3178946" y="4786683"/>
            <a:ext cx="2167573" cy="382340"/>
          </a:xfrm>
          <a:prstGeom prst="rect">
            <a:avLst/>
          </a:prstGeom>
        </p:spPr>
        <p:txBody>
          <a:bodyPr wrap="square" lIns="91440" tIns="45720" rIns="91440" bIns="45720" rtlCol="0">
            <a:noAutofit/>
          </a:bodyPr>
          <a:lstStyle/>
          <a:p>
            <a:pPr>
              <a:lnSpc>
                <a:spcPct val="105000"/>
              </a:lnSpc>
              <a:spcBef>
                <a:spcPts val="1000"/>
              </a:spcBef>
            </a:pPr>
            <a:r>
              <a:rPr lang="en-US" dirty="0">
                <a:latin typeface="Calibri" panose="020F0502020204030204" pitchFamily="34" charset="0"/>
                <a:ea typeface="IBM Plex Sans" charset="0"/>
                <a:cs typeface="Calibri" panose="020F0502020204030204" pitchFamily="34" charset="0"/>
              </a:rPr>
              <a:t>Move &amp; Test</a:t>
            </a:r>
          </a:p>
        </p:txBody>
      </p:sp>
      <p:sp>
        <p:nvSpPr>
          <p:cNvPr id="29" name="TextBox 28">
            <a:extLst>
              <a:ext uri="{FF2B5EF4-FFF2-40B4-BE49-F238E27FC236}">
                <a16:creationId xmlns:a16="http://schemas.microsoft.com/office/drawing/2014/main" id="{CFF22CC1-83B4-FD43-9B78-2F92A0F05172}"/>
              </a:ext>
            </a:extLst>
          </p:cNvPr>
          <p:cNvSpPr txBox="1"/>
          <p:nvPr/>
        </p:nvSpPr>
        <p:spPr>
          <a:xfrm>
            <a:off x="6448798" y="3605666"/>
            <a:ext cx="2167573" cy="382340"/>
          </a:xfrm>
          <a:prstGeom prst="rect">
            <a:avLst/>
          </a:prstGeom>
        </p:spPr>
        <p:txBody>
          <a:bodyPr wrap="square" lIns="91440" tIns="45720" rIns="91440" bIns="45720" rtlCol="0">
            <a:noAutofit/>
          </a:bodyPr>
          <a:lstStyle/>
          <a:p>
            <a:pPr>
              <a:lnSpc>
                <a:spcPct val="105000"/>
              </a:lnSpc>
              <a:spcBef>
                <a:spcPts val="1000"/>
              </a:spcBef>
            </a:pPr>
            <a:r>
              <a:rPr lang="en-US" dirty="0">
                <a:latin typeface="Calibri" panose="020F0502020204030204" pitchFamily="34" charset="0"/>
                <a:ea typeface="IBM Plex Sans" charset="0"/>
                <a:cs typeface="Calibri" panose="020F0502020204030204" pitchFamily="34" charset="0"/>
              </a:rPr>
              <a:t>Move &amp; Test</a:t>
            </a:r>
          </a:p>
        </p:txBody>
      </p:sp>
      <p:sp>
        <p:nvSpPr>
          <p:cNvPr id="30" name="TextBox 29">
            <a:extLst>
              <a:ext uri="{FF2B5EF4-FFF2-40B4-BE49-F238E27FC236}">
                <a16:creationId xmlns:a16="http://schemas.microsoft.com/office/drawing/2014/main" id="{7B5C20F3-EF9E-3242-B8DA-651E64B593F2}"/>
              </a:ext>
            </a:extLst>
          </p:cNvPr>
          <p:cNvSpPr txBox="1"/>
          <p:nvPr/>
        </p:nvSpPr>
        <p:spPr>
          <a:xfrm>
            <a:off x="9639282" y="2502617"/>
            <a:ext cx="2167573" cy="382340"/>
          </a:xfrm>
          <a:prstGeom prst="rect">
            <a:avLst/>
          </a:prstGeom>
        </p:spPr>
        <p:txBody>
          <a:bodyPr wrap="square" lIns="91440" tIns="45720" rIns="91440" bIns="45720" rtlCol="0">
            <a:noAutofit/>
          </a:bodyPr>
          <a:lstStyle/>
          <a:p>
            <a:pPr>
              <a:lnSpc>
                <a:spcPct val="105000"/>
              </a:lnSpc>
              <a:spcBef>
                <a:spcPts val="1000"/>
              </a:spcBef>
            </a:pPr>
            <a:r>
              <a:rPr lang="en-US" dirty="0">
                <a:latin typeface="Calibri" panose="020F0502020204030204" pitchFamily="34" charset="0"/>
                <a:ea typeface="IBM Plex Sans" charset="0"/>
                <a:cs typeface="Calibri" panose="020F0502020204030204" pitchFamily="34" charset="0"/>
                <a:sym typeface="Wingdings" pitchFamily="2" charset="2"/>
              </a:rPr>
              <a:t>The end user can see your changes and use</a:t>
            </a:r>
            <a:endParaRPr lang="en-US" dirty="0">
              <a:latin typeface="Calibri" panose="020F0502020204030204" pitchFamily="34" charset="0"/>
              <a:ea typeface="IBM Plex Sans" charset="0"/>
              <a:cs typeface="Calibri" panose="020F0502020204030204" pitchFamily="34" charset="0"/>
            </a:endParaRPr>
          </a:p>
        </p:txBody>
      </p:sp>
      <p:sp>
        <p:nvSpPr>
          <p:cNvPr id="31" name="TextBox 30">
            <a:extLst>
              <a:ext uri="{FF2B5EF4-FFF2-40B4-BE49-F238E27FC236}">
                <a16:creationId xmlns:a16="http://schemas.microsoft.com/office/drawing/2014/main" id="{D58CE587-4F6C-694C-8ED7-52ACE862F372}"/>
              </a:ext>
            </a:extLst>
          </p:cNvPr>
          <p:cNvSpPr txBox="1"/>
          <p:nvPr/>
        </p:nvSpPr>
        <p:spPr>
          <a:xfrm>
            <a:off x="-212922" y="2096228"/>
            <a:ext cx="12115800" cy="2517391"/>
          </a:xfrm>
          <a:prstGeom prst="rect">
            <a:avLst/>
          </a:prstGeom>
        </p:spPr>
        <p:txBody>
          <a:bodyPr wrap="square" lIns="91440" tIns="45720" rIns="91440" bIns="45720" rtlCol="0">
            <a:noAutofit/>
          </a:bodyPr>
          <a:lstStyle/>
          <a:p>
            <a:pPr marL="891540" lvl="1" indent="-342900">
              <a:lnSpc>
                <a:spcPct val="105000"/>
              </a:lnSpc>
              <a:spcBef>
                <a:spcPts val="1000"/>
              </a:spcBef>
              <a:buFont typeface="Arial" panose="020B0604020202020204" pitchFamily="34" charset="0"/>
              <a:buChar char="•"/>
            </a:pPr>
            <a:r>
              <a:rPr lang="en-US" sz="2000" u="sng" dirty="0">
                <a:solidFill>
                  <a:schemeClr val="tx1"/>
                </a:solidFill>
                <a:latin typeface="+mn-lt"/>
                <a:ea typeface="IBM Plex Sans" charset="0"/>
                <a:cs typeface="IBM Plex Sans" charset="0"/>
              </a:rPr>
              <a:t>Customizing Request: </a:t>
            </a:r>
            <a:r>
              <a:rPr lang="en-US" sz="2000" dirty="0">
                <a:solidFill>
                  <a:schemeClr val="tx1"/>
                </a:solidFill>
                <a:latin typeface="+mn-lt"/>
                <a:ea typeface="IBM Plex Sans" charset="0"/>
                <a:cs typeface="IBM Plex Sans" charset="0"/>
              </a:rPr>
              <a:t> specific to the client you create it in</a:t>
            </a:r>
          </a:p>
          <a:p>
            <a:pPr marL="1440180" lvl="2" indent="-342900">
              <a:lnSpc>
                <a:spcPct val="105000"/>
              </a:lnSpc>
              <a:spcBef>
                <a:spcPts val="1000"/>
              </a:spcBef>
              <a:buFont typeface="Arial" panose="020B0604020202020204" pitchFamily="34" charset="0"/>
              <a:buChar char="•"/>
            </a:pPr>
            <a:r>
              <a:rPr lang="en-US" sz="1600" dirty="0">
                <a:ea typeface="IBM Plex Sans" charset="0"/>
                <a:cs typeface="IBM Plex Sans" charset="0"/>
              </a:rPr>
              <a:t>Ex) at Evoqua Dev 250 </a:t>
            </a:r>
            <a:r>
              <a:rPr lang="en-US" sz="1600" dirty="0">
                <a:ea typeface="IBM Plex Sans" charset="0"/>
                <a:cs typeface="IBM Plex Sans" charset="0"/>
                <a:sym typeface="Wingdings" pitchFamily="2" charset="2"/>
              </a:rPr>
              <a:t> Dev 350  Quality  Production</a:t>
            </a:r>
          </a:p>
          <a:p>
            <a:pPr marL="1440180" lvl="2" indent="-342900">
              <a:lnSpc>
                <a:spcPct val="105000"/>
              </a:lnSpc>
              <a:spcBef>
                <a:spcPts val="1000"/>
              </a:spcBef>
              <a:buFont typeface="Arial" panose="020B0604020202020204" pitchFamily="34" charset="0"/>
              <a:buChar char="•"/>
            </a:pPr>
            <a:r>
              <a:rPr lang="en-US" sz="1600" dirty="0">
                <a:ea typeface="IBM Plex Sans" charset="0"/>
                <a:cs typeface="IBM Plex Sans" charset="0"/>
                <a:sym typeface="Wingdings" pitchFamily="2" charset="2"/>
              </a:rPr>
              <a:t>Testing at each step in the process</a:t>
            </a:r>
          </a:p>
          <a:p>
            <a:pPr marL="891540" lvl="1" indent="-342900">
              <a:lnSpc>
                <a:spcPct val="105000"/>
              </a:lnSpc>
              <a:spcBef>
                <a:spcPts val="1000"/>
              </a:spcBef>
              <a:buFont typeface="Arial" panose="020B0604020202020204" pitchFamily="34" charset="0"/>
              <a:buChar char="•"/>
            </a:pPr>
            <a:r>
              <a:rPr lang="en-US" sz="2000" u="sng" dirty="0">
                <a:ea typeface="IBM Plex Sans" charset="0"/>
                <a:cs typeface="IBM Plex Sans" charset="0"/>
                <a:sym typeface="Wingdings" pitchFamily="2" charset="2"/>
              </a:rPr>
              <a:t>Workbench Request</a:t>
            </a:r>
            <a:r>
              <a:rPr lang="en-US" sz="2000" dirty="0">
                <a:ea typeface="IBM Plex Sans" charset="0"/>
                <a:cs typeface="IBM Plex Sans" charset="0"/>
                <a:sym typeface="Wingdings" pitchFamily="2" charset="2"/>
              </a:rPr>
              <a:t>: reflected in all clients</a:t>
            </a:r>
          </a:p>
          <a:p>
            <a:pPr marL="1440180" lvl="2" indent="-342900">
              <a:lnSpc>
                <a:spcPct val="105000"/>
              </a:lnSpc>
              <a:spcBef>
                <a:spcPts val="1000"/>
              </a:spcBef>
              <a:buFont typeface="Arial" panose="020B0604020202020204" pitchFamily="34" charset="0"/>
              <a:buChar char="•"/>
            </a:pPr>
            <a:r>
              <a:rPr lang="en-US" sz="1600" dirty="0">
                <a:ea typeface="IBM Plex Sans" charset="0"/>
                <a:cs typeface="IBM Plex Sans" charset="0"/>
                <a:sym typeface="Wingdings" pitchFamily="2" charset="2"/>
              </a:rPr>
              <a:t>For the technical consultant</a:t>
            </a:r>
          </a:p>
        </p:txBody>
      </p:sp>
      <p:sp>
        <p:nvSpPr>
          <p:cNvPr id="32" name="TextBox 31">
            <a:extLst>
              <a:ext uri="{FF2B5EF4-FFF2-40B4-BE49-F238E27FC236}">
                <a16:creationId xmlns:a16="http://schemas.microsoft.com/office/drawing/2014/main" id="{9F8A759B-BFF9-2940-A8A3-AF589C8780DD}"/>
              </a:ext>
            </a:extLst>
          </p:cNvPr>
          <p:cNvSpPr txBox="1"/>
          <p:nvPr/>
        </p:nvSpPr>
        <p:spPr>
          <a:xfrm>
            <a:off x="394367" y="1591697"/>
            <a:ext cx="8928481" cy="473506"/>
          </a:xfrm>
          <a:prstGeom prst="rect">
            <a:avLst/>
          </a:prstGeom>
        </p:spPr>
        <p:txBody>
          <a:bodyPr wrap="square" lIns="91440" tIns="45720" rIns="91440" bIns="45720" rtlCol="0" anchor="t">
            <a:noAutofit/>
          </a:bodyPr>
          <a:lstStyle/>
          <a:p>
            <a:pPr>
              <a:lnSpc>
                <a:spcPct val="105000"/>
              </a:lnSpc>
              <a:spcBef>
                <a:spcPts val="1000"/>
              </a:spcBef>
            </a:pPr>
            <a:r>
              <a:rPr lang="en-US" sz="2000" b="1" u="sng" dirty="0">
                <a:ea typeface="IBM Plex Sans" charset="0"/>
                <a:cs typeface="IBM Plex Sans" charset="0"/>
              </a:rPr>
              <a:t>Transport: </a:t>
            </a:r>
            <a:r>
              <a:rPr lang="en-US" sz="2000" b="1" dirty="0">
                <a:ea typeface="IBM Plex Sans" charset="0"/>
                <a:cs typeface="IBM Plex Sans" charset="0"/>
              </a:rPr>
              <a:t>a way of moving configuration data from one environment to another </a:t>
            </a:r>
          </a:p>
          <a:p>
            <a:pPr marL="342900" indent="-342900">
              <a:lnSpc>
                <a:spcPct val="105000"/>
              </a:lnSpc>
              <a:spcBef>
                <a:spcPts val="1000"/>
              </a:spcBef>
              <a:buFont typeface="Arial" panose="020B0604020202020204" pitchFamily="34" charset="0"/>
              <a:buChar char="•"/>
            </a:pPr>
            <a:endParaRPr lang="en-US" sz="2000" dirty="0" err="1">
              <a:solidFill>
                <a:schemeClr val="tx1"/>
              </a:solidFill>
              <a:latin typeface="+mn-lt"/>
              <a:ea typeface="IBM Plex Sans" charset="0"/>
              <a:cs typeface="IBM Plex Sans" charset="0"/>
            </a:endParaRPr>
          </a:p>
        </p:txBody>
      </p:sp>
      <p:sp>
        <p:nvSpPr>
          <p:cNvPr id="35" name="L-Shape 34">
            <a:extLst>
              <a:ext uri="{FF2B5EF4-FFF2-40B4-BE49-F238E27FC236}">
                <a16:creationId xmlns:a16="http://schemas.microsoft.com/office/drawing/2014/main" id="{7949B233-3030-AE47-AE95-48177999075E}"/>
              </a:ext>
            </a:extLst>
          </p:cNvPr>
          <p:cNvSpPr/>
          <p:nvPr/>
        </p:nvSpPr>
        <p:spPr>
          <a:xfrm rot="10800000">
            <a:off x="10938285" y="420009"/>
            <a:ext cx="677918" cy="487470"/>
          </a:xfrm>
          <a:prstGeom prst="corner">
            <a:avLst>
              <a:gd name="adj1" fmla="val 10294"/>
              <a:gd name="adj2" fmla="val 102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Shape 35">
            <a:extLst>
              <a:ext uri="{FF2B5EF4-FFF2-40B4-BE49-F238E27FC236}">
                <a16:creationId xmlns:a16="http://schemas.microsoft.com/office/drawing/2014/main" id="{173EFE25-591C-F844-9268-D606C19A498B}"/>
              </a:ext>
            </a:extLst>
          </p:cNvPr>
          <p:cNvSpPr/>
          <p:nvPr/>
        </p:nvSpPr>
        <p:spPr>
          <a:xfrm>
            <a:off x="8665424" y="882571"/>
            <a:ext cx="677918" cy="487470"/>
          </a:xfrm>
          <a:prstGeom prst="corner">
            <a:avLst>
              <a:gd name="adj1" fmla="val 10294"/>
              <a:gd name="adj2" fmla="val 102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655F3F98-5AB6-D04B-ADA4-A4FE51C2212C}"/>
              </a:ext>
            </a:extLst>
          </p:cNvPr>
          <p:cNvSpPr txBox="1">
            <a:spLocks/>
          </p:cNvSpPr>
          <p:nvPr/>
        </p:nvSpPr>
        <p:spPr>
          <a:xfrm>
            <a:off x="8857238" y="273712"/>
            <a:ext cx="5517931"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Tables 101</a:t>
            </a:r>
          </a:p>
        </p:txBody>
      </p:sp>
      <p:pic>
        <p:nvPicPr>
          <p:cNvPr id="38" name="Graphic 37">
            <a:extLst>
              <a:ext uri="{FF2B5EF4-FFF2-40B4-BE49-F238E27FC236}">
                <a16:creationId xmlns:a16="http://schemas.microsoft.com/office/drawing/2014/main" id="{8FEDFAC6-9EF5-ED43-AE12-920D3753EB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0551" y="5998633"/>
            <a:ext cx="1020817" cy="408327"/>
          </a:xfrm>
          <a:prstGeom prst="rect">
            <a:avLst/>
          </a:prstGeom>
        </p:spPr>
      </p:pic>
    </p:spTree>
    <p:extLst>
      <p:ext uri="{BB962C8B-B14F-4D97-AF65-F5344CB8AC3E}">
        <p14:creationId xmlns:p14="http://schemas.microsoft.com/office/powerpoint/2010/main" val="36940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dissolve">
                                      <p:cBhvr>
                                        <p:cTn id="11" dur="500"/>
                                        <p:tgtEl>
                                          <p:spTgt spid="28"/>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dissolve">
                                      <p:cBhvr>
                                        <p:cTn id="15" dur="500"/>
                                        <p:tgtEl>
                                          <p:spTgt spid="29"/>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dissolv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BE2704-4699-414E-BE37-4E5A234B81C4}"/>
              </a:ext>
            </a:extLst>
          </p:cNvPr>
          <p:cNvPicPr>
            <a:picLocks noChangeAspect="1"/>
          </p:cNvPicPr>
          <p:nvPr/>
        </p:nvPicPr>
        <p:blipFill>
          <a:blip r:embed="rId2">
            <a:alphaModFix amt="62000"/>
          </a:blip>
          <a:stretch>
            <a:fillRect/>
          </a:stretch>
        </p:blipFill>
        <p:spPr>
          <a:xfrm>
            <a:off x="10508" y="-1061695"/>
            <a:ext cx="12102662" cy="8114285"/>
          </a:xfrm>
          <a:prstGeom prst="rect">
            <a:avLst/>
          </a:prstGeom>
        </p:spPr>
      </p:pic>
      <p:sp>
        <p:nvSpPr>
          <p:cNvPr id="4" name="Trapezoid 3">
            <a:extLst>
              <a:ext uri="{FF2B5EF4-FFF2-40B4-BE49-F238E27FC236}">
                <a16:creationId xmlns:a16="http://schemas.microsoft.com/office/drawing/2014/main" id="{7C52D499-362A-A64C-B950-2DAD7FD81C63}"/>
              </a:ext>
            </a:extLst>
          </p:cNvPr>
          <p:cNvSpPr/>
          <p:nvPr/>
        </p:nvSpPr>
        <p:spPr>
          <a:xfrm rot="10800000">
            <a:off x="-2813913" y="-1"/>
            <a:ext cx="10988094" cy="6729988"/>
          </a:xfrm>
          <a:prstGeom prst="trapezoid">
            <a:avLst>
              <a:gd name="adj" fmla="val 47258"/>
            </a:avLst>
          </a:prstGeom>
          <a:solidFill>
            <a:schemeClr val="bg2">
              <a:lumMod val="7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6B453F-15D2-CD42-B5F7-023BD25B30AF}"/>
              </a:ext>
            </a:extLst>
          </p:cNvPr>
          <p:cNvSpPr>
            <a:spLocks noGrp="1"/>
          </p:cNvSpPr>
          <p:nvPr>
            <p:ph type="title"/>
          </p:nvPr>
        </p:nvSpPr>
        <p:spPr/>
        <p:txBody>
          <a:bodyPr/>
          <a:lstStyle/>
          <a:p>
            <a:r>
              <a:rPr lang="en-US" dirty="0">
                <a:solidFill>
                  <a:schemeClr val="bg1"/>
                </a:solidFill>
              </a:rPr>
              <a:t>Creating Transports</a:t>
            </a:r>
          </a:p>
        </p:txBody>
      </p:sp>
      <p:sp>
        <p:nvSpPr>
          <p:cNvPr id="3" name="Frame 2">
            <a:extLst>
              <a:ext uri="{FF2B5EF4-FFF2-40B4-BE49-F238E27FC236}">
                <a16:creationId xmlns:a16="http://schemas.microsoft.com/office/drawing/2014/main" id="{84BFD49F-D4B3-A64A-9E4D-48CB0539EAFD}"/>
              </a:ext>
            </a:extLst>
          </p:cNvPr>
          <p:cNvSpPr/>
          <p:nvPr/>
        </p:nvSpPr>
        <p:spPr>
          <a:xfrm>
            <a:off x="0" y="0"/>
            <a:ext cx="12192000" cy="6858000"/>
          </a:xfrm>
          <a:prstGeom prst="frame">
            <a:avLst>
              <a:gd name="adj1" fmla="val 43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40045223-D89E-9C45-A5C7-E2486FE3C6E2}"/>
              </a:ext>
            </a:extLst>
          </p:cNvPr>
          <p:cNvSpPr txBox="1"/>
          <p:nvPr/>
        </p:nvSpPr>
        <p:spPr>
          <a:xfrm>
            <a:off x="394377" y="1690688"/>
            <a:ext cx="5701623" cy="4892040"/>
          </a:xfrm>
          <a:prstGeom prst="rect">
            <a:avLst/>
          </a:prstGeom>
        </p:spPr>
        <p:txBody>
          <a:bodyPr wrap="square" lIns="91440" tIns="45720" rIns="91440" bIns="45720" rtlCol="0" anchor="t">
            <a:noAutofit/>
          </a:bodyPr>
          <a:lstStyle/>
          <a:p>
            <a:pPr>
              <a:spcBef>
                <a:spcPts val="1000"/>
              </a:spcBef>
            </a:pPr>
            <a:r>
              <a:rPr lang="en-US" b="1" u="sng" dirty="0"/>
              <a:t>SPRO</a:t>
            </a:r>
          </a:p>
          <a:p>
            <a:pPr marL="891540" lvl="1" indent="-342900">
              <a:spcBef>
                <a:spcPts val="1000"/>
              </a:spcBef>
              <a:buFont typeface="Arial" panose="020B0604020202020204" pitchFamily="34" charset="0"/>
              <a:buChar char="•"/>
            </a:pPr>
            <a:r>
              <a:rPr lang="en-US" dirty="0"/>
              <a:t>	Make a Change </a:t>
            </a:r>
          </a:p>
          <a:p>
            <a:pPr marL="1440180" lvl="2" indent="-342900">
              <a:spcBef>
                <a:spcPts val="1000"/>
              </a:spcBef>
              <a:buFont typeface="Arial" panose="020B0604020202020204" pitchFamily="34" charset="0"/>
              <a:buChar char="•"/>
            </a:pPr>
            <a:r>
              <a:rPr lang="en-US" dirty="0"/>
              <a:t>Configuration new Chart of Depreciation for a new country of operation </a:t>
            </a:r>
          </a:p>
          <a:p>
            <a:pPr marL="1668780" lvl="3" indent="-342900">
              <a:spcBef>
                <a:spcPts val="1000"/>
              </a:spcBef>
            </a:pPr>
            <a:r>
              <a:rPr lang="en-US" sz="1600" dirty="0"/>
              <a:t>Define the depreciation areas</a:t>
            </a:r>
          </a:p>
          <a:p>
            <a:pPr marL="891540" lvl="1" indent="-342900">
              <a:spcBef>
                <a:spcPts val="1000"/>
              </a:spcBef>
              <a:buFont typeface="Arial" panose="020B0604020202020204" pitchFamily="34" charset="0"/>
              <a:buChar char="•"/>
            </a:pPr>
            <a:r>
              <a:rPr lang="en-US" dirty="0"/>
              <a:t>Save </a:t>
            </a:r>
          </a:p>
          <a:p>
            <a:pPr marL="1440180" lvl="2" indent="-342900">
              <a:spcBef>
                <a:spcPts val="1000"/>
              </a:spcBef>
              <a:buFont typeface="Arial" panose="020B0604020202020204" pitchFamily="34" charset="0"/>
              <a:buChar char="•"/>
            </a:pPr>
            <a:r>
              <a:rPr lang="en-US" dirty="0"/>
              <a:t>Will generate a Transport pop-up for Customizing Request</a:t>
            </a:r>
          </a:p>
          <a:p>
            <a:pPr marL="1440180" lvl="2" indent="-342900">
              <a:spcBef>
                <a:spcPts val="1000"/>
              </a:spcBef>
              <a:buFont typeface="Arial" panose="020B0604020202020204" pitchFamily="34" charset="0"/>
              <a:buChar char="•"/>
            </a:pPr>
            <a:r>
              <a:rPr lang="en-US" dirty="0"/>
              <a:t>Choose Create </a:t>
            </a:r>
          </a:p>
          <a:p>
            <a:pPr marL="1440180" lvl="2" indent="-342900">
              <a:spcBef>
                <a:spcPts val="1000"/>
              </a:spcBef>
              <a:buFont typeface="Arial" panose="020B0604020202020204" pitchFamily="34" charset="0"/>
              <a:buChar char="•"/>
            </a:pPr>
            <a:r>
              <a:rPr lang="en-US" dirty="0"/>
              <a:t>Enter Description (can change later)</a:t>
            </a:r>
          </a:p>
          <a:p>
            <a:pPr marL="891540" lvl="1" indent="-342900">
              <a:spcBef>
                <a:spcPts val="1000"/>
              </a:spcBef>
              <a:buFont typeface="Arial" panose="020B0604020202020204" pitchFamily="34" charset="0"/>
              <a:buChar char="•"/>
            </a:pPr>
            <a:r>
              <a:rPr lang="en-US" dirty="0"/>
              <a:t>Select Execute &amp; TR number  is generated</a:t>
            </a:r>
          </a:p>
        </p:txBody>
      </p:sp>
      <p:pic>
        <p:nvPicPr>
          <p:cNvPr id="9" name="Picture 8">
            <a:extLst>
              <a:ext uri="{FF2B5EF4-FFF2-40B4-BE49-F238E27FC236}">
                <a16:creationId xmlns:a16="http://schemas.microsoft.com/office/drawing/2014/main" id="{5AF9DDC1-5694-804A-8E62-4C3C1AC3A52F}"/>
              </a:ext>
            </a:extLst>
          </p:cNvPr>
          <p:cNvPicPr>
            <a:picLocks noChangeAspect="1"/>
          </p:cNvPicPr>
          <p:nvPr/>
        </p:nvPicPr>
        <p:blipFill rotWithShape="1">
          <a:blip r:embed="rId3"/>
          <a:srcRect l="7643" t="3397" r="4127" b="8039"/>
          <a:stretch/>
        </p:blipFill>
        <p:spPr>
          <a:xfrm>
            <a:off x="6462870" y="1496098"/>
            <a:ext cx="4918481" cy="2078788"/>
          </a:xfrm>
          <a:prstGeom prst="rect">
            <a:avLst/>
          </a:prstGeom>
        </p:spPr>
      </p:pic>
      <p:grpSp>
        <p:nvGrpSpPr>
          <p:cNvPr id="10" name="Group 9">
            <a:extLst>
              <a:ext uri="{FF2B5EF4-FFF2-40B4-BE49-F238E27FC236}">
                <a16:creationId xmlns:a16="http://schemas.microsoft.com/office/drawing/2014/main" id="{84BD2596-66A4-A04A-90CD-A40B4717E4D5}"/>
              </a:ext>
            </a:extLst>
          </p:cNvPr>
          <p:cNvGrpSpPr>
            <a:grpSpLocks noChangeAspect="1"/>
          </p:cNvGrpSpPr>
          <p:nvPr/>
        </p:nvGrpSpPr>
        <p:grpSpPr>
          <a:xfrm>
            <a:off x="6055626" y="3519551"/>
            <a:ext cx="5565552" cy="1891799"/>
            <a:chOff x="8858250" y="5252565"/>
            <a:chExt cx="5086443" cy="1728944"/>
          </a:xfrm>
        </p:grpSpPr>
        <p:grpSp>
          <p:nvGrpSpPr>
            <p:cNvPr id="11" name="Group 10">
              <a:extLst>
                <a:ext uri="{FF2B5EF4-FFF2-40B4-BE49-F238E27FC236}">
                  <a16:creationId xmlns:a16="http://schemas.microsoft.com/office/drawing/2014/main" id="{E7CC9E08-6DE1-3C46-AC83-5EAFAB77C6E0}"/>
                </a:ext>
              </a:extLst>
            </p:cNvPr>
            <p:cNvGrpSpPr/>
            <p:nvPr/>
          </p:nvGrpSpPr>
          <p:grpSpPr>
            <a:xfrm>
              <a:off x="8858250" y="5252565"/>
              <a:ext cx="5086443" cy="1728944"/>
              <a:chOff x="8869680" y="5212080"/>
              <a:chExt cx="5086443" cy="1728944"/>
            </a:xfrm>
          </p:grpSpPr>
          <p:pic>
            <p:nvPicPr>
              <p:cNvPr id="13" name="Picture 12">
                <a:extLst>
                  <a:ext uri="{FF2B5EF4-FFF2-40B4-BE49-F238E27FC236}">
                    <a16:creationId xmlns:a16="http://schemas.microsoft.com/office/drawing/2014/main" id="{5944D9AF-A0DE-4940-B6C9-4D6F0091899A}"/>
                  </a:ext>
                </a:extLst>
              </p:cNvPr>
              <p:cNvPicPr>
                <a:picLocks noChangeAspect="1"/>
              </p:cNvPicPr>
              <p:nvPr/>
            </p:nvPicPr>
            <p:blipFill>
              <a:blip r:embed="rId4"/>
              <a:stretch>
                <a:fillRect/>
              </a:stretch>
            </p:blipFill>
            <p:spPr>
              <a:xfrm>
                <a:off x="8869680" y="5212080"/>
                <a:ext cx="5086443" cy="1728944"/>
              </a:xfrm>
              <a:prstGeom prst="rect">
                <a:avLst/>
              </a:prstGeom>
            </p:spPr>
          </p:pic>
          <p:sp>
            <p:nvSpPr>
              <p:cNvPr id="14" name="Rectangle 13">
                <a:extLst>
                  <a:ext uri="{FF2B5EF4-FFF2-40B4-BE49-F238E27FC236}">
                    <a16:creationId xmlns:a16="http://schemas.microsoft.com/office/drawing/2014/main" id="{853F0A93-F3B6-CA4C-BF5F-DDB196E9318B}"/>
                  </a:ext>
                </a:extLst>
              </p:cNvPr>
              <p:cNvSpPr/>
              <p:nvPr/>
            </p:nvSpPr>
            <p:spPr>
              <a:xfrm>
                <a:off x="10607040" y="5440680"/>
                <a:ext cx="777240" cy="13716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700" dirty="0">
                    <a:solidFill>
                      <a:schemeClr val="tx1"/>
                    </a:solidFill>
                  </a:rPr>
                  <a:t>D122345678</a:t>
                </a:r>
                <a:endParaRPr lang="en-US" sz="700" dirty="0">
                  <a:solidFill>
                    <a:schemeClr val="tx1"/>
                  </a:solidFill>
                  <a:latin typeface="+mn-lt"/>
                </a:endParaRPr>
              </a:p>
            </p:txBody>
          </p:sp>
        </p:grpSp>
        <p:sp>
          <p:nvSpPr>
            <p:cNvPr id="12" name="Oval 11">
              <a:extLst>
                <a:ext uri="{FF2B5EF4-FFF2-40B4-BE49-F238E27FC236}">
                  <a16:creationId xmlns:a16="http://schemas.microsoft.com/office/drawing/2014/main" id="{B7401379-670F-9645-9063-CC7AFB8A8FFE}"/>
                </a:ext>
              </a:extLst>
            </p:cNvPr>
            <p:cNvSpPr/>
            <p:nvPr/>
          </p:nvSpPr>
          <p:spPr>
            <a:xfrm>
              <a:off x="11521440" y="5806440"/>
              <a:ext cx="457200" cy="4114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2000" dirty="0" err="1">
                <a:solidFill>
                  <a:schemeClr val="tx1"/>
                </a:solidFill>
                <a:latin typeface="+mn-lt"/>
              </a:endParaRPr>
            </a:p>
          </p:txBody>
        </p:sp>
      </p:grpSp>
      <p:pic>
        <p:nvPicPr>
          <p:cNvPr id="15" name="Picture 14">
            <a:extLst>
              <a:ext uri="{FF2B5EF4-FFF2-40B4-BE49-F238E27FC236}">
                <a16:creationId xmlns:a16="http://schemas.microsoft.com/office/drawing/2014/main" id="{253407EF-EF4D-E740-B7EE-1B88EBDB7FAE}"/>
              </a:ext>
            </a:extLst>
          </p:cNvPr>
          <p:cNvPicPr>
            <a:picLocks noChangeAspect="1"/>
          </p:cNvPicPr>
          <p:nvPr/>
        </p:nvPicPr>
        <p:blipFill>
          <a:blip r:embed="rId5"/>
          <a:stretch>
            <a:fillRect/>
          </a:stretch>
        </p:blipFill>
        <p:spPr>
          <a:xfrm>
            <a:off x="6428497" y="2424593"/>
            <a:ext cx="5146752" cy="2994474"/>
          </a:xfrm>
          <a:prstGeom prst="rect">
            <a:avLst/>
          </a:prstGeom>
        </p:spPr>
      </p:pic>
      <p:pic>
        <p:nvPicPr>
          <p:cNvPr id="16" name="Graphic 15">
            <a:extLst>
              <a:ext uri="{FF2B5EF4-FFF2-40B4-BE49-F238E27FC236}">
                <a16:creationId xmlns:a16="http://schemas.microsoft.com/office/drawing/2014/main" id="{E545C4BE-D1DB-0745-B3A0-B03447CBE6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20551" y="5998633"/>
            <a:ext cx="1020817" cy="408327"/>
          </a:xfrm>
          <a:prstGeom prst="rect">
            <a:avLst/>
          </a:prstGeom>
        </p:spPr>
      </p:pic>
    </p:spTree>
    <p:extLst>
      <p:ext uri="{BB962C8B-B14F-4D97-AF65-F5344CB8AC3E}">
        <p14:creationId xmlns:p14="http://schemas.microsoft.com/office/powerpoint/2010/main" val="1640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354451-D3E2-5A45-90B9-623FBF1D7B91}"/>
              </a:ext>
            </a:extLst>
          </p:cNvPr>
          <p:cNvPicPr>
            <a:picLocks noChangeAspect="1"/>
          </p:cNvPicPr>
          <p:nvPr/>
        </p:nvPicPr>
        <p:blipFill>
          <a:blip r:embed="rId2">
            <a:alphaModFix amt="38000"/>
          </a:blip>
          <a:stretch>
            <a:fillRect/>
          </a:stretch>
        </p:blipFill>
        <p:spPr>
          <a:xfrm>
            <a:off x="167173" y="-796642"/>
            <a:ext cx="11872427" cy="7879218"/>
          </a:xfrm>
          <a:prstGeom prst="rect">
            <a:avLst/>
          </a:prstGeom>
        </p:spPr>
      </p:pic>
      <p:sp>
        <p:nvSpPr>
          <p:cNvPr id="9" name="Trapezoid 8">
            <a:extLst>
              <a:ext uri="{FF2B5EF4-FFF2-40B4-BE49-F238E27FC236}">
                <a16:creationId xmlns:a16="http://schemas.microsoft.com/office/drawing/2014/main" id="{430CDE6F-1602-1249-9064-13E6487E500D}"/>
              </a:ext>
            </a:extLst>
          </p:cNvPr>
          <p:cNvSpPr/>
          <p:nvPr/>
        </p:nvSpPr>
        <p:spPr>
          <a:xfrm rot="10800000">
            <a:off x="-2813913" y="-1"/>
            <a:ext cx="10988094" cy="6729988"/>
          </a:xfrm>
          <a:prstGeom prst="trapezoid">
            <a:avLst>
              <a:gd name="adj" fmla="val 47258"/>
            </a:avLst>
          </a:prstGeom>
          <a:solidFill>
            <a:schemeClr val="bg2">
              <a:lumMod val="7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ame 2">
            <a:extLst>
              <a:ext uri="{FF2B5EF4-FFF2-40B4-BE49-F238E27FC236}">
                <a16:creationId xmlns:a16="http://schemas.microsoft.com/office/drawing/2014/main" id="{84BFD49F-D4B3-A64A-9E4D-48CB0539EAFD}"/>
              </a:ext>
            </a:extLst>
          </p:cNvPr>
          <p:cNvSpPr/>
          <p:nvPr/>
        </p:nvSpPr>
        <p:spPr>
          <a:xfrm>
            <a:off x="0" y="0"/>
            <a:ext cx="12192000" cy="6858000"/>
          </a:xfrm>
          <a:prstGeom prst="frame">
            <a:avLst>
              <a:gd name="adj1" fmla="val 43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40045223-D89E-9C45-A5C7-E2486FE3C6E2}"/>
              </a:ext>
            </a:extLst>
          </p:cNvPr>
          <p:cNvSpPr txBox="1"/>
          <p:nvPr/>
        </p:nvSpPr>
        <p:spPr>
          <a:xfrm>
            <a:off x="685323" y="1837949"/>
            <a:ext cx="5833241" cy="4892040"/>
          </a:xfrm>
          <a:prstGeom prst="rect">
            <a:avLst/>
          </a:prstGeom>
        </p:spPr>
        <p:txBody>
          <a:bodyPr wrap="square" lIns="91440" tIns="45720" rIns="91440" bIns="45720" rtlCol="0" anchor="t">
            <a:noAutofit/>
          </a:bodyPr>
          <a:lstStyle/>
          <a:p>
            <a:pPr>
              <a:spcBef>
                <a:spcPts val="1000"/>
              </a:spcBef>
            </a:pPr>
            <a:r>
              <a:rPr lang="en-US" b="1" dirty="0"/>
              <a:t>Outside of SAP</a:t>
            </a:r>
          </a:p>
          <a:p>
            <a:pPr marL="342900" indent="-342900">
              <a:spcBef>
                <a:spcPts val="1000"/>
              </a:spcBef>
              <a:buFont typeface="Arial" panose="020B0604020202020204" pitchFamily="34" charset="0"/>
              <a:buChar char="•"/>
            </a:pPr>
            <a:r>
              <a:rPr lang="en-US" dirty="0"/>
              <a:t>Send message to </a:t>
            </a:r>
            <a:r>
              <a:rPr lang="en-US" dirty="0" err="1"/>
              <a:t>ABAPer</a:t>
            </a:r>
            <a:r>
              <a:rPr lang="en-US" dirty="0"/>
              <a:t> to move transport to new system </a:t>
            </a:r>
          </a:p>
          <a:p>
            <a:pPr marL="571500" lvl="1" indent="-342900">
              <a:spcBef>
                <a:spcPts val="1000"/>
              </a:spcBef>
              <a:buFont typeface="Arial" panose="020B0604020202020204" pitchFamily="34" charset="0"/>
              <a:buChar char="•"/>
            </a:pPr>
            <a:r>
              <a:rPr lang="en-US" dirty="0"/>
              <a:t>Requirements for this are project specific</a:t>
            </a:r>
          </a:p>
          <a:p>
            <a:pPr marL="571500" lvl="1" indent="-342900">
              <a:spcBef>
                <a:spcPts val="1000"/>
              </a:spcBef>
              <a:buFont typeface="Arial" panose="020B0604020202020204" pitchFamily="34" charset="0"/>
              <a:buChar char="•"/>
            </a:pPr>
            <a:r>
              <a:rPr lang="en-US" dirty="0"/>
              <a:t>Business justification required </a:t>
            </a:r>
          </a:p>
        </p:txBody>
      </p:sp>
      <p:sp>
        <p:nvSpPr>
          <p:cNvPr id="10" name="Title 1">
            <a:extLst>
              <a:ext uri="{FF2B5EF4-FFF2-40B4-BE49-F238E27FC236}">
                <a16:creationId xmlns:a16="http://schemas.microsoft.com/office/drawing/2014/main" id="{F226979C-B05E-D746-8D22-C43E14AC5B9A}"/>
              </a:ext>
            </a:extLst>
          </p:cNvPr>
          <p:cNvSpPr>
            <a:spLocks noGrp="1"/>
          </p:cNvSpPr>
          <p:nvPr>
            <p:ph type="title"/>
          </p:nvPr>
        </p:nvSpPr>
        <p:spPr>
          <a:xfrm>
            <a:off x="838200" y="365125"/>
            <a:ext cx="10515600" cy="1325563"/>
          </a:xfrm>
        </p:spPr>
        <p:txBody>
          <a:bodyPr/>
          <a:lstStyle/>
          <a:p>
            <a:r>
              <a:rPr lang="en-US" dirty="0">
                <a:solidFill>
                  <a:schemeClr val="bg1"/>
                </a:solidFill>
              </a:rPr>
              <a:t>Creating Transports</a:t>
            </a:r>
          </a:p>
        </p:txBody>
      </p:sp>
      <p:pic>
        <p:nvPicPr>
          <p:cNvPr id="11" name="Content Placeholder 7">
            <a:extLst>
              <a:ext uri="{FF2B5EF4-FFF2-40B4-BE49-F238E27FC236}">
                <a16:creationId xmlns:a16="http://schemas.microsoft.com/office/drawing/2014/main" id="{0B2D3705-8CD8-3142-B0EA-6305A4CAC56B}"/>
              </a:ext>
            </a:extLst>
          </p:cNvPr>
          <p:cNvPicPr>
            <a:picLocks noChangeAspect="1"/>
          </p:cNvPicPr>
          <p:nvPr/>
        </p:nvPicPr>
        <p:blipFill>
          <a:blip r:embed="rId3"/>
          <a:stretch>
            <a:fillRect/>
          </a:stretch>
        </p:blipFill>
        <p:spPr>
          <a:xfrm>
            <a:off x="3312994" y="4202400"/>
            <a:ext cx="8436978" cy="1422863"/>
          </a:xfrm>
          <a:prstGeom prst="rect">
            <a:avLst/>
          </a:prstGeom>
        </p:spPr>
      </p:pic>
      <p:pic>
        <p:nvPicPr>
          <p:cNvPr id="12" name="Graphic 11">
            <a:extLst>
              <a:ext uri="{FF2B5EF4-FFF2-40B4-BE49-F238E27FC236}">
                <a16:creationId xmlns:a16="http://schemas.microsoft.com/office/drawing/2014/main" id="{03BC2EE5-4D7F-7F4F-ABDE-33B2947C49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20551" y="5998633"/>
            <a:ext cx="1020817" cy="408327"/>
          </a:xfrm>
          <a:prstGeom prst="rect">
            <a:avLst/>
          </a:prstGeom>
        </p:spPr>
      </p:pic>
    </p:spTree>
    <p:extLst>
      <p:ext uri="{BB962C8B-B14F-4D97-AF65-F5344CB8AC3E}">
        <p14:creationId xmlns:p14="http://schemas.microsoft.com/office/powerpoint/2010/main" val="3417061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0DC6F2-FB3D-3D48-8856-3F53A06E7F01}"/>
              </a:ext>
            </a:extLst>
          </p:cNvPr>
          <p:cNvPicPr>
            <a:picLocks noChangeAspect="1"/>
          </p:cNvPicPr>
          <p:nvPr/>
        </p:nvPicPr>
        <p:blipFill>
          <a:blip r:embed="rId2">
            <a:alphaModFix amt="43000"/>
          </a:blip>
          <a:stretch>
            <a:fillRect/>
          </a:stretch>
        </p:blipFill>
        <p:spPr>
          <a:xfrm>
            <a:off x="0" y="11985"/>
            <a:ext cx="12192000" cy="6834029"/>
          </a:xfrm>
          <a:prstGeom prst="rect">
            <a:avLst/>
          </a:prstGeom>
        </p:spPr>
      </p:pic>
      <p:sp>
        <p:nvSpPr>
          <p:cNvPr id="9" name="Trapezoid 8">
            <a:extLst>
              <a:ext uri="{FF2B5EF4-FFF2-40B4-BE49-F238E27FC236}">
                <a16:creationId xmlns:a16="http://schemas.microsoft.com/office/drawing/2014/main" id="{65590BD6-B837-ED41-BB4D-A2425D46B750}"/>
              </a:ext>
            </a:extLst>
          </p:cNvPr>
          <p:cNvSpPr/>
          <p:nvPr/>
        </p:nvSpPr>
        <p:spPr>
          <a:xfrm rot="10800000">
            <a:off x="-2813913" y="-1"/>
            <a:ext cx="10988094" cy="6729988"/>
          </a:xfrm>
          <a:prstGeom prst="trapezoid">
            <a:avLst>
              <a:gd name="adj" fmla="val 47258"/>
            </a:avLst>
          </a:prstGeom>
          <a:solidFill>
            <a:schemeClr val="bg2">
              <a:lumMod val="7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ame 2">
            <a:extLst>
              <a:ext uri="{FF2B5EF4-FFF2-40B4-BE49-F238E27FC236}">
                <a16:creationId xmlns:a16="http://schemas.microsoft.com/office/drawing/2014/main" id="{84BFD49F-D4B3-A64A-9E4D-48CB0539EAFD}"/>
              </a:ext>
            </a:extLst>
          </p:cNvPr>
          <p:cNvSpPr/>
          <p:nvPr/>
        </p:nvSpPr>
        <p:spPr>
          <a:xfrm>
            <a:off x="0" y="0"/>
            <a:ext cx="12192000" cy="6858000"/>
          </a:xfrm>
          <a:prstGeom prst="frame">
            <a:avLst>
              <a:gd name="adj1" fmla="val 43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40045223-D89E-9C45-A5C7-E2486FE3C6E2}"/>
              </a:ext>
            </a:extLst>
          </p:cNvPr>
          <p:cNvSpPr txBox="1"/>
          <p:nvPr/>
        </p:nvSpPr>
        <p:spPr>
          <a:xfrm>
            <a:off x="685324" y="1594140"/>
            <a:ext cx="3455370" cy="4892040"/>
          </a:xfrm>
          <a:prstGeom prst="rect">
            <a:avLst/>
          </a:prstGeom>
        </p:spPr>
        <p:txBody>
          <a:bodyPr wrap="square" lIns="91440" tIns="45720" rIns="91440" bIns="45720" rtlCol="0" anchor="t">
            <a:noAutofit/>
          </a:bodyPr>
          <a:lstStyle/>
          <a:p>
            <a:pPr>
              <a:spcBef>
                <a:spcPts val="1000"/>
              </a:spcBef>
            </a:pPr>
            <a:r>
              <a:rPr lang="en-US" b="1" u="sng" dirty="0"/>
              <a:t>SE10</a:t>
            </a:r>
            <a:r>
              <a:rPr lang="en-US" b="1" dirty="0"/>
              <a:t> Transport Organizer</a:t>
            </a:r>
          </a:p>
          <a:p>
            <a:pPr marL="891540" lvl="1" indent="-342900">
              <a:spcBef>
                <a:spcPts val="1000"/>
              </a:spcBef>
              <a:buFont typeface="Arial" panose="020B0604020202020204" pitchFamily="34" charset="0"/>
              <a:buChar char="•"/>
            </a:pPr>
            <a:r>
              <a:rPr lang="en-US" dirty="0"/>
              <a:t>Filter by user/type of request</a:t>
            </a:r>
          </a:p>
          <a:p>
            <a:pPr marL="891540" lvl="1" indent="-342900">
              <a:spcBef>
                <a:spcPts val="1000"/>
              </a:spcBef>
              <a:buFont typeface="Arial" panose="020B0604020202020204" pitchFamily="34" charset="0"/>
              <a:buChar char="•"/>
            </a:pPr>
            <a:r>
              <a:rPr lang="en-US" dirty="0"/>
              <a:t>Display transports</a:t>
            </a:r>
          </a:p>
          <a:p>
            <a:pPr marL="891540" lvl="1" indent="-342900">
              <a:spcBef>
                <a:spcPts val="1000"/>
              </a:spcBef>
              <a:buFont typeface="Arial" panose="020B0604020202020204" pitchFamily="34" charset="0"/>
              <a:buChar char="•"/>
            </a:pPr>
            <a:r>
              <a:rPr lang="en-US" dirty="0"/>
              <a:t>Select Release @ Customizing Task level first</a:t>
            </a:r>
          </a:p>
        </p:txBody>
      </p:sp>
      <p:sp>
        <p:nvSpPr>
          <p:cNvPr id="10" name="Title 1">
            <a:extLst>
              <a:ext uri="{FF2B5EF4-FFF2-40B4-BE49-F238E27FC236}">
                <a16:creationId xmlns:a16="http://schemas.microsoft.com/office/drawing/2014/main" id="{1601D660-19E4-9245-8099-BBBBCB60A268}"/>
              </a:ext>
            </a:extLst>
          </p:cNvPr>
          <p:cNvSpPr>
            <a:spLocks noGrp="1"/>
          </p:cNvSpPr>
          <p:nvPr>
            <p:ph type="title"/>
          </p:nvPr>
        </p:nvSpPr>
        <p:spPr>
          <a:xfrm>
            <a:off x="838200" y="365125"/>
            <a:ext cx="10515600" cy="1325563"/>
          </a:xfrm>
        </p:spPr>
        <p:txBody>
          <a:bodyPr/>
          <a:lstStyle/>
          <a:p>
            <a:r>
              <a:rPr lang="en-US" dirty="0">
                <a:solidFill>
                  <a:schemeClr val="bg1"/>
                </a:solidFill>
              </a:rPr>
              <a:t>Creating Transports</a:t>
            </a:r>
          </a:p>
        </p:txBody>
      </p:sp>
      <p:pic>
        <p:nvPicPr>
          <p:cNvPr id="11" name="Picture 10">
            <a:extLst>
              <a:ext uri="{FF2B5EF4-FFF2-40B4-BE49-F238E27FC236}">
                <a16:creationId xmlns:a16="http://schemas.microsoft.com/office/drawing/2014/main" id="{130EFE15-87E7-9544-8491-72010D05E8AE}"/>
              </a:ext>
            </a:extLst>
          </p:cNvPr>
          <p:cNvPicPr>
            <a:picLocks noChangeAspect="1"/>
          </p:cNvPicPr>
          <p:nvPr/>
        </p:nvPicPr>
        <p:blipFill rotWithShape="1">
          <a:blip r:embed="rId3"/>
          <a:srcRect l="636" t="1950" r="2212" b="3021"/>
          <a:stretch/>
        </p:blipFill>
        <p:spPr>
          <a:xfrm>
            <a:off x="4641274" y="2299855"/>
            <a:ext cx="6712526" cy="3893127"/>
          </a:xfrm>
          <a:prstGeom prst="rect">
            <a:avLst/>
          </a:prstGeom>
        </p:spPr>
      </p:pic>
      <p:pic>
        <p:nvPicPr>
          <p:cNvPr id="12" name="Picture 11">
            <a:extLst>
              <a:ext uri="{FF2B5EF4-FFF2-40B4-BE49-F238E27FC236}">
                <a16:creationId xmlns:a16="http://schemas.microsoft.com/office/drawing/2014/main" id="{AED6382F-EE13-C640-B3C3-059A7C82D32B}"/>
              </a:ext>
            </a:extLst>
          </p:cNvPr>
          <p:cNvPicPr>
            <a:picLocks noChangeAspect="1"/>
          </p:cNvPicPr>
          <p:nvPr/>
        </p:nvPicPr>
        <p:blipFill rotWithShape="1">
          <a:blip r:embed="rId4"/>
          <a:srcRect t="7143" r="2758"/>
          <a:stretch/>
        </p:blipFill>
        <p:spPr>
          <a:xfrm>
            <a:off x="5745957" y="4989451"/>
            <a:ext cx="5596797" cy="594360"/>
          </a:xfrm>
          <a:prstGeom prst="rect">
            <a:avLst/>
          </a:prstGeom>
        </p:spPr>
      </p:pic>
      <p:sp>
        <p:nvSpPr>
          <p:cNvPr id="13" name="Oval 12">
            <a:extLst>
              <a:ext uri="{FF2B5EF4-FFF2-40B4-BE49-F238E27FC236}">
                <a16:creationId xmlns:a16="http://schemas.microsoft.com/office/drawing/2014/main" id="{9CB647D9-E020-D645-8353-CDE22F5986AE}"/>
              </a:ext>
            </a:extLst>
          </p:cNvPr>
          <p:cNvSpPr/>
          <p:nvPr/>
        </p:nvSpPr>
        <p:spPr>
          <a:xfrm>
            <a:off x="6248877" y="3137791"/>
            <a:ext cx="32004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2000" dirty="0" err="1">
              <a:solidFill>
                <a:schemeClr val="tx1"/>
              </a:solidFill>
              <a:latin typeface="+mn-lt"/>
            </a:endParaRPr>
          </a:p>
        </p:txBody>
      </p:sp>
      <p:pic>
        <p:nvPicPr>
          <p:cNvPr id="14" name="Graphic 13">
            <a:extLst>
              <a:ext uri="{FF2B5EF4-FFF2-40B4-BE49-F238E27FC236}">
                <a16:creationId xmlns:a16="http://schemas.microsoft.com/office/drawing/2014/main" id="{62FFFD7D-D222-6447-B73F-417D26008C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20551" y="5998633"/>
            <a:ext cx="1020817" cy="408327"/>
          </a:xfrm>
          <a:prstGeom prst="rect">
            <a:avLst/>
          </a:prstGeom>
        </p:spPr>
      </p:pic>
    </p:spTree>
    <p:extLst>
      <p:ext uri="{BB962C8B-B14F-4D97-AF65-F5344CB8AC3E}">
        <p14:creationId xmlns:p14="http://schemas.microsoft.com/office/powerpoint/2010/main" val="417971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
                                        <p:tgtEl>
                                          <p:spTgt spid="13"/>
                                        </p:tgtEl>
                                      </p:cBhvr>
                                    </p:animEffect>
                                    <p:anim calcmode="lin" valueType="num">
                                      <p:cBhvr>
                                        <p:cTn id="8" dur="400" fill="hold"/>
                                        <p:tgtEl>
                                          <p:spTgt spid="13"/>
                                        </p:tgtEl>
                                        <p:attrNameLst>
                                          <p:attrName>ppt_x</p:attrName>
                                        </p:attrNameLst>
                                      </p:cBhvr>
                                      <p:tavLst>
                                        <p:tav tm="0">
                                          <p:val>
                                            <p:strVal val="#ppt_x"/>
                                          </p:val>
                                        </p:tav>
                                        <p:tav tm="100000">
                                          <p:val>
                                            <p:strVal val="#ppt_x"/>
                                          </p:val>
                                        </p:tav>
                                      </p:tavLst>
                                    </p:anim>
                                    <p:anim calcmode="lin" valueType="num">
                                      <p:cBhvr>
                                        <p:cTn id="9" dur="400" fill="hold"/>
                                        <p:tgtEl>
                                          <p:spTgt spid="1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F8F560-5A08-904D-B90A-8D3EE1182649}"/>
              </a:ext>
            </a:extLst>
          </p:cNvPr>
          <p:cNvPicPr>
            <a:picLocks noChangeAspect="1"/>
          </p:cNvPicPr>
          <p:nvPr/>
        </p:nvPicPr>
        <p:blipFill>
          <a:blip r:embed="rId2">
            <a:alphaModFix amt="38000"/>
          </a:blip>
          <a:stretch>
            <a:fillRect/>
          </a:stretch>
        </p:blipFill>
        <p:spPr>
          <a:xfrm>
            <a:off x="198614" y="-362607"/>
            <a:ext cx="11794771" cy="7849853"/>
          </a:xfrm>
          <a:prstGeom prst="rect">
            <a:avLst/>
          </a:prstGeom>
        </p:spPr>
      </p:pic>
      <p:sp>
        <p:nvSpPr>
          <p:cNvPr id="2" name="Title 1">
            <a:extLst>
              <a:ext uri="{FF2B5EF4-FFF2-40B4-BE49-F238E27FC236}">
                <a16:creationId xmlns:a16="http://schemas.microsoft.com/office/drawing/2014/main" id="{B66B453F-15D2-CD42-B5F7-023BD25B30AF}"/>
              </a:ext>
            </a:extLst>
          </p:cNvPr>
          <p:cNvSpPr>
            <a:spLocks noGrp="1"/>
          </p:cNvSpPr>
          <p:nvPr>
            <p:ph type="title"/>
          </p:nvPr>
        </p:nvSpPr>
        <p:spPr>
          <a:xfrm>
            <a:off x="430924" y="223235"/>
            <a:ext cx="10515600" cy="1325563"/>
          </a:xfrm>
        </p:spPr>
        <p:txBody>
          <a:bodyPr/>
          <a:lstStyle/>
          <a:p>
            <a:r>
              <a:rPr lang="en-US" dirty="0"/>
              <a:t>Fixing Errors</a:t>
            </a:r>
          </a:p>
        </p:txBody>
      </p:sp>
      <p:sp>
        <p:nvSpPr>
          <p:cNvPr id="3" name="Frame 2">
            <a:extLst>
              <a:ext uri="{FF2B5EF4-FFF2-40B4-BE49-F238E27FC236}">
                <a16:creationId xmlns:a16="http://schemas.microsoft.com/office/drawing/2014/main" id="{84BFD49F-D4B3-A64A-9E4D-48CB0539EAFD}"/>
              </a:ext>
            </a:extLst>
          </p:cNvPr>
          <p:cNvSpPr/>
          <p:nvPr/>
        </p:nvSpPr>
        <p:spPr>
          <a:xfrm>
            <a:off x="0" y="0"/>
            <a:ext cx="12192000" cy="6858000"/>
          </a:xfrm>
          <a:prstGeom prst="frame">
            <a:avLst>
              <a:gd name="adj1" fmla="val 43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94274ECC-6BD0-3843-B038-39537868FD31}"/>
              </a:ext>
            </a:extLst>
          </p:cNvPr>
          <p:cNvSpPr/>
          <p:nvPr/>
        </p:nvSpPr>
        <p:spPr>
          <a:xfrm>
            <a:off x="441434" y="1229710"/>
            <a:ext cx="11319642" cy="5108028"/>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2EE83F76-5D5E-0344-B633-867FEABDB1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0551" y="5998633"/>
            <a:ext cx="1020817" cy="408327"/>
          </a:xfrm>
          <a:prstGeom prst="rect">
            <a:avLst/>
          </a:prstGeom>
        </p:spPr>
      </p:pic>
      <p:sp>
        <p:nvSpPr>
          <p:cNvPr id="10" name="Content Placeholder 2">
            <a:extLst>
              <a:ext uri="{FF2B5EF4-FFF2-40B4-BE49-F238E27FC236}">
                <a16:creationId xmlns:a16="http://schemas.microsoft.com/office/drawing/2014/main" id="{368CA00F-98A8-AE40-AEAE-F61C4BA07798}"/>
              </a:ext>
            </a:extLst>
          </p:cNvPr>
          <p:cNvSpPr txBox="1">
            <a:spLocks/>
          </p:cNvSpPr>
          <p:nvPr/>
        </p:nvSpPr>
        <p:spPr>
          <a:xfrm>
            <a:off x="531035" y="1575509"/>
            <a:ext cx="5922548" cy="5486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1800" dirty="0"/>
              <a:t>Most Everything can be backed out…but is not ideal </a:t>
            </a:r>
          </a:p>
          <a:p>
            <a:pPr marL="342900" indent="-342900"/>
            <a:r>
              <a:rPr lang="en-US" sz="1800" dirty="0"/>
              <a:t>Master data elements cannot be deleted, but “marked for deletion” For example, if a material is messed up, you can mark for deletion in MI04. This prevents MRP running on it and will flag if someone is trying to use it.</a:t>
            </a:r>
          </a:p>
          <a:p>
            <a:pPr marL="342900" indent="-342900"/>
            <a:r>
              <a:rPr lang="en-US" sz="1800" dirty="0"/>
              <a:t>If you are testing and mess up an action, you can typically back out transactions in the logistics space. However, don’t back out without guidance due to potential financial impacts of each transaction. </a:t>
            </a:r>
          </a:p>
          <a:p>
            <a:pPr marL="342900" indent="-342900"/>
            <a:r>
              <a:rPr lang="en-US" sz="1800" dirty="0"/>
              <a:t>There is little you will be creating from scratch, you will eventually build up a tool belt of “troubleshooting” techniques to prevent errors.  </a:t>
            </a:r>
          </a:p>
        </p:txBody>
      </p:sp>
      <p:sp>
        <p:nvSpPr>
          <p:cNvPr id="15" name="Content Placeholder 2">
            <a:extLst>
              <a:ext uri="{FF2B5EF4-FFF2-40B4-BE49-F238E27FC236}">
                <a16:creationId xmlns:a16="http://schemas.microsoft.com/office/drawing/2014/main" id="{2752FD46-C086-6545-B554-E1B47E0336EC}"/>
              </a:ext>
            </a:extLst>
          </p:cNvPr>
          <p:cNvSpPr txBox="1">
            <a:spLocks/>
          </p:cNvSpPr>
          <p:nvPr/>
        </p:nvSpPr>
        <p:spPr>
          <a:xfrm>
            <a:off x="6705600" y="1574499"/>
            <a:ext cx="4955365"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1800" dirty="0"/>
              <a:t>Question: </a:t>
            </a:r>
            <a:endParaRPr lang="en-US" sz="1800" b="1" dirty="0"/>
          </a:p>
          <a:p>
            <a:pPr marL="342900" indent="-342900"/>
            <a:r>
              <a:rPr lang="en-US" sz="1800" b="1" dirty="0"/>
              <a:t>Error Correction: </a:t>
            </a:r>
            <a:r>
              <a:rPr lang="en-US" sz="1800" dirty="0"/>
              <a:t>as new consultants it is highly likely we make a mistake, but our classes continually stressed you can't delete things in SAP. </a:t>
            </a:r>
          </a:p>
          <a:p>
            <a:endParaRPr lang="en-US" sz="1800" dirty="0"/>
          </a:p>
        </p:txBody>
      </p:sp>
    </p:spTree>
    <p:extLst>
      <p:ext uri="{BB962C8B-B14F-4D97-AF65-F5344CB8AC3E}">
        <p14:creationId xmlns:p14="http://schemas.microsoft.com/office/powerpoint/2010/main" val="1640863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A394EF-6D16-C346-9110-5FA830F373FA}"/>
              </a:ext>
            </a:extLst>
          </p:cNvPr>
          <p:cNvPicPr>
            <a:picLocks noChangeAspect="1"/>
          </p:cNvPicPr>
          <p:nvPr/>
        </p:nvPicPr>
        <p:blipFill>
          <a:blip r:embed="rId2">
            <a:alphaModFix amt="40000"/>
          </a:blip>
          <a:stretch>
            <a:fillRect/>
          </a:stretch>
        </p:blipFill>
        <p:spPr>
          <a:xfrm>
            <a:off x="112986" y="-550652"/>
            <a:ext cx="11966028" cy="7959303"/>
          </a:xfrm>
          <a:prstGeom prst="rect">
            <a:avLst/>
          </a:prstGeom>
        </p:spPr>
      </p:pic>
      <p:sp>
        <p:nvSpPr>
          <p:cNvPr id="2" name="Title 1">
            <a:extLst>
              <a:ext uri="{FF2B5EF4-FFF2-40B4-BE49-F238E27FC236}">
                <a16:creationId xmlns:a16="http://schemas.microsoft.com/office/drawing/2014/main" id="{B66B453F-15D2-CD42-B5F7-023BD25B30AF}"/>
              </a:ext>
            </a:extLst>
          </p:cNvPr>
          <p:cNvSpPr>
            <a:spLocks noGrp="1"/>
          </p:cNvSpPr>
          <p:nvPr>
            <p:ph type="title"/>
          </p:nvPr>
        </p:nvSpPr>
        <p:spPr>
          <a:xfrm>
            <a:off x="8111836" y="323473"/>
            <a:ext cx="5517931" cy="1325563"/>
          </a:xfrm>
          <a:noFill/>
        </p:spPr>
        <p:txBody>
          <a:bodyPr/>
          <a:lstStyle/>
          <a:p>
            <a:r>
              <a:rPr lang="en-US" dirty="0"/>
              <a:t>Fiori vs GUI</a:t>
            </a:r>
          </a:p>
        </p:txBody>
      </p:sp>
      <p:sp>
        <p:nvSpPr>
          <p:cNvPr id="3" name="Frame 2">
            <a:extLst>
              <a:ext uri="{FF2B5EF4-FFF2-40B4-BE49-F238E27FC236}">
                <a16:creationId xmlns:a16="http://schemas.microsoft.com/office/drawing/2014/main" id="{84BFD49F-D4B3-A64A-9E4D-48CB0539EAFD}"/>
              </a:ext>
            </a:extLst>
          </p:cNvPr>
          <p:cNvSpPr/>
          <p:nvPr/>
        </p:nvSpPr>
        <p:spPr>
          <a:xfrm>
            <a:off x="0" y="0"/>
            <a:ext cx="12192000" cy="6858000"/>
          </a:xfrm>
          <a:prstGeom prst="frame">
            <a:avLst>
              <a:gd name="adj1" fmla="val 43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L-Shape 8">
            <a:extLst>
              <a:ext uri="{FF2B5EF4-FFF2-40B4-BE49-F238E27FC236}">
                <a16:creationId xmlns:a16="http://schemas.microsoft.com/office/drawing/2014/main" id="{4DFB74AA-5B50-8547-9673-23FE8AF27453}"/>
              </a:ext>
            </a:extLst>
          </p:cNvPr>
          <p:cNvSpPr/>
          <p:nvPr/>
        </p:nvSpPr>
        <p:spPr>
          <a:xfrm rot="10800000">
            <a:off x="10312317" y="500301"/>
            <a:ext cx="677918" cy="487470"/>
          </a:xfrm>
          <a:prstGeom prst="corner">
            <a:avLst>
              <a:gd name="adj1" fmla="val 10294"/>
              <a:gd name="adj2" fmla="val 102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Shape 9">
            <a:extLst>
              <a:ext uri="{FF2B5EF4-FFF2-40B4-BE49-F238E27FC236}">
                <a16:creationId xmlns:a16="http://schemas.microsoft.com/office/drawing/2014/main" id="{F4D6FD49-98AD-EA47-B87F-2C355E362B23}"/>
              </a:ext>
            </a:extLst>
          </p:cNvPr>
          <p:cNvSpPr/>
          <p:nvPr/>
        </p:nvSpPr>
        <p:spPr>
          <a:xfrm>
            <a:off x="7920022" y="932332"/>
            <a:ext cx="677918" cy="487470"/>
          </a:xfrm>
          <a:prstGeom prst="corner">
            <a:avLst>
              <a:gd name="adj1" fmla="val 10294"/>
              <a:gd name="adj2" fmla="val 102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C9344EEA-8AA3-C648-8074-790D38F761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0551" y="5998633"/>
            <a:ext cx="1020817" cy="408327"/>
          </a:xfrm>
          <a:prstGeom prst="rect">
            <a:avLst/>
          </a:prstGeom>
        </p:spPr>
      </p:pic>
      <p:sp>
        <p:nvSpPr>
          <p:cNvPr id="11" name="Content Placeholder 3">
            <a:extLst>
              <a:ext uri="{FF2B5EF4-FFF2-40B4-BE49-F238E27FC236}">
                <a16:creationId xmlns:a16="http://schemas.microsoft.com/office/drawing/2014/main" id="{CA503365-B715-C343-85AE-D718C8A1F41D}"/>
              </a:ext>
            </a:extLst>
          </p:cNvPr>
          <p:cNvSpPr txBox="1">
            <a:spLocks/>
          </p:cNvSpPr>
          <p:nvPr/>
        </p:nvSpPr>
        <p:spPr>
          <a:xfrm>
            <a:off x="493986" y="1875526"/>
            <a:ext cx="11257177" cy="5257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000" dirty="0"/>
              <a:t>GUI is the “back-end” and Fiori is the front “end” </a:t>
            </a:r>
          </a:p>
          <a:p>
            <a:pPr marL="342900" indent="-342900"/>
            <a:r>
              <a:rPr lang="en-US" sz="2000" dirty="0"/>
              <a:t>Fiori is brand new and intended to make it easier for end users to adopt </a:t>
            </a:r>
          </a:p>
          <a:p>
            <a:pPr marL="342900" indent="-342900"/>
            <a:r>
              <a:rPr lang="en-US" sz="2000" dirty="0"/>
              <a:t>There are apps (Fiori) that correlate directly to t-codes (GUI) and some brand new apps which are strictly Fiori </a:t>
            </a:r>
          </a:p>
          <a:p>
            <a:pPr marL="342900" indent="-342900"/>
            <a:r>
              <a:rPr lang="en-US" sz="2000" dirty="0"/>
              <a:t>All actions in Fiori are recorded in GUI</a:t>
            </a:r>
          </a:p>
          <a:p>
            <a:pPr marL="800100" lvl="2" indent="-342900"/>
            <a:r>
              <a:rPr lang="en-US" sz="1600" dirty="0"/>
              <a:t>Fiori is not meant to be a 1 to 1 mapping of apps to t-codes (clients ask this)</a:t>
            </a:r>
          </a:p>
          <a:p>
            <a:pPr marL="342900" indent="-342900"/>
            <a:r>
              <a:rPr lang="en-US" sz="2000" dirty="0"/>
              <a:t>Demo: test script in Fiori and GUI to show relationship </a:t>
            </a:r>
          </a:p>
          <a:p>
            <a:pPr marL="342900" indent="-342900"/>
            <a:endParaRPr lang="en-US" sz="2000" dirty="0"/>
          </a:p>
          <a:p>
            <a:pPr marL="342900" indent="-342900"/>
            <a:r>
              <a:rPr lang="en-US" sz="2000" dirty="0"/>
              <a:t>Question: </a:t>
            </a:r>
          </a:p>
          <a:p>
            <a:pPr marL="342900" indent="-342900"/>
            <a:r>
              <a:rPr lang="en-US" sz="2000" b="1" dirty="0"/>
              <a:t>GUI and Fiori Relationship: </a:t>
            </a:r>
            <a:r>
              <a:rPr lang="en-US" sz="2000" dirty="0"/>
              <a:t>How GUI correlates with Fiori? Really just showing how they are all connected and how T-codes affect Fiori apps.</a:t>
            </a:r>
          </a:p>
          <a:p>
            <a:pPr marL="342900" indent="-342900"/>
            <a:endParaRPr lang="en-US" sz="2400" dirty="0"/>
          </a:p>
          <a:p>
            <a:pPr marL="342900" indent="-342900"/>
            <a:endParaRPr lang="en-US" sz="2400" dirty="0"/>
          </a:p>
          <a:p>
            <a:endParaRPr lang="en-US" sz="2400" dirty="0"/>
          </a:p>
        </p:txBody>
      </p:sp>
    </p:spTree>
    <p:extLst>
      <p:ext uri="{BB962C8B-B14F-4D97-AF65-F5344CB8AC3E}">
        <p14:creationId xmlns:p14="http://schemas.microsoft.com/office/powerpoint/2010/main" val="2095848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957B70-0890-4747-942E-CBC06C391743}"/>
              </a:ext>
            </a:extLst>
          </p:cNvPr>
          <p:cNvPicPr>
            <a:picLocks noChangeAspect="1"/>
          </p:cNvPicPr>
          <p:nvPr/>
        </p:nvPicPr>
        <p:blipFill rotWithShape="1">
          <a:blip r:embed="rId2">
            <a:alphaModFix amt="62000"/>
          </a:blip>
          <a:srcRect t="8388" b="9399"/>
          <a:stretch/>
        </p:blipFill>
        <p:spPr>
          <a:xfrm>
            <a:off x="10508" y="186933"/>
            <a:ext cx="12102662" cy="6671067"/>
          </a:xfrm>
          <a:prstGeom prst="rect">
            <a:avLst/>
          </a:prstGeom>
        </p:spPr>
      </p:pic>
      <p:sp>
        <p:nvSpPr>
          <p:cNvPr id="6" name="Rectangle 5">
            <a:extLst>
              <a:ext uri="{FF2B5EF4-FFF2-40B4-BE49-F238E27FC236}">
                <a16:creationId xmlns:a16="http://schemas.microsoft.com/office/drawing/2014/main" id="{B12D11D3-1C94-B94F-A540-5820D829967D}"/>
              </a:ext>
            </a:extLst>
          </p:cNvPr>
          <p:cNvSpPr/>
          <p:nvPr/>
        </p:nvSpPr>
        <p:spPr>
          <a:xfrm rot="16200000">
            <a:off x="5328338" y="-5062573"/>
            <a:ext cx="1392483" cy="11891497"/>
          </a:xfrm>
          <a:prstGeom prst="rect">
            <a:avLst/>
          </a:prstGeom>
          <a:solidFill>
            <a:schemeClr val="bg2">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A484F428-0CB4-F043-9AD2-8226BA05D7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0551" y="5998633"/>
            <a:ext cx="1020817" cy="408327"/>
          </a:xfrm>
          <a:prstGeom prst="rect">
            <a:avLst/>
          </a:prstGeom>
        </p:spPr>
      </p:pic>
      <p:sp>
        <p:nvSpPr>
          <p:cNvPr id="10" name="Content Placeholder 6">
            <a:extLst>
              <a:ext uri="{FF2B5EF4-FFF2-40B4-BE49-F238E27FC236}">
                <a16:creationId xmlns:a16="http://schemas.microsoft.com/office/drawing/2014/main" id="{4BD74B38-4021-3446-BEAB-B5DE21EAF452}"/>
              </a:ext>
            </a:extLst>
          </p:cNvPr>
          <p:cNvSpPr txBox="1">
            <a:spLocks/>
          </p:cNvSpPr>
          <p:nvPr/>
        </p:nvSpPr>
        <p:spPr>
          <a:xfrm>
            <a:off x="1966930" y="1753676"/>
            <a:ext cx="10003398" cy="1392486"/>
          </a:xfrm>
          <a:prstGeom prst="rect">
            <a:avLst/>
          </a:prstGeom>
          <a:solidFill>
            <a:srgbClr val="FFFFEE"/>
          </a:solidFill>
          <a:ln>
            <a:solidFill>
              <a:schemeClr val="bg1">
                <a:lumMod val="90000"/>
                <a:lumOff val="1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 Grace Connolly </a:t>
            </a:r>
          </a:p>
          <a:p>
            <a:pPr marL="0" indent="0">
              <a:buNone/>
            </a:pPr>
            <a:r>
              <a:rPr lang="en-US" sz="1800" dirty="0">
                <a:hlinkClick r:id="rId5"/>
              </a:rPr>
              <a:t> Grace.Connolly@ibm.com</a:t>
            </a:r>
            <a:r>
              <a:rPr lang="en-US" sz="1800" dirty="0"/>
              <a:t> </a:t>
            </a:r>
          </a:p>
          <a:p>
            <a:pPr marL="0" indent="0">
              <a:buNone/>
            </a:pPr>
            <a:r>
              <a:rPr lang="en-US" sz="1800" dirty="0"/>
              <a:t> 872-769-0602</a:t>
            </a:r>
          </a:p>
          <a:p>
            <a:pPr marL="0" indent="0">
              <a:buNone/>
            </a:pPr>
            <a:r>
              <a:rPr lang="en-US" sz="1800" dirty="0"/>
              <a:t> Plan to Manufacture</a:t>
            </a:r>
          </a:p>
        </p:txBody>
      </p:sp>
      <p:sp>
        <p:nvSpPr>
          <p:cNvPr id="11" name="Content Placeholder 7">
            <a:extLst>
              <a:ext uri="{FF2B5EF4-FFF2-40B4-BE49-F238E27FC236}">
                <a16:creationId xmlns:a16="http://schemas.microsoft.com/office/drawing/2014/main" id="{C841E6D2-43C4-4D42-BBF0-5BF4C0D0F36B}"/>
              </a:ext>
            </a:extLst>
          </p:cNvPr>
          <p:cNvSpPr txBox="1">
            <a:spLocks/>
          </p:cNvSpPr>
          <p:nvPr/>
        </p:nvSpPr>
        <p:spPr>
          <a:xfrm>
            <a:off x="1966930" y="4936467"/>
            <a:ext cx="10003398" cy="1392485"/>
          </a:xfrm>
          <a:prstGeom prst="rect">
            <a:avLst/>
          </a:prstGeom>
          <a:solidFill>
            <a:schemeClr val="accent4">
              <a:lumMod val="40000"/>
              <a:lumOff val="60000"/>
            </a:schemeClr>
          </a:solidFill>
          <a:ln>
            <a:solidFill>
              <a:schemeClr val="bg1">
                <a:lumMod val="90000"/>
                <a:lumOff val="1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 Jaimee Lombard</a:t>
            </a:r>
          </a:p>
          <a:p>
            <a:pPr marL="0" indent="0">
              <a:buNone/>
            </a:pPr>
            <a:r>
              <a:rPr lang="en-US" sz="1800" dirty="0">
                <a:hlinkClick r:id="rId6"/>
              </a:rPr>
              <a:t> Jaimee.Lombard@ibm.com</a:t>
            </a:r>
            <a:endParaRPr lang="en-US" sz="1800" dirty="0"/>
          </a:p>
          <a:p>
            <a:pPr marL="0" indent="0">
              <a:buNone/>
            </a:pPr>
            <a:r>
              <a:rPr lang="en-US" sz="1800" dirty="0"/>
              <a:t> 312-256-1205</a:t>
            </a:r>
          </a:p>
          <a:p>
            <a:pPr marL="0" indent="0">
              <a:buNone/>
            </a:pPr>
            <a:r>
              <a:rPr lang="en-US" sz="1800" dirty="0"/>
              <a:t> Procure to Pay/Ariba</a:t>
            </a:r>
          </a:p>
        </p:txBody>
      </p:sp>
      <p:pic>
        <p:nvPicPr>
          <p:cNvPr id="13" name="Picture 5" descr="A person posing for the camera&#10;&#10;Description generated with very high confidence">
            <a:extLst>
              <a:ext uri="{FF2B5EF4-FFF2-40B4-BE49-F238E27FC236}">
                <a16:creationId xmlns:a16="http://schemas.microsoft.com/office/drawing/2014/main" id="{EEA20D1F-5287-C84A-9854-62EE18AD8A35}"/>
              </a:ext>
            </a:extLst>
          </p:cNvPr>
          <p:cNvPicPr>
            <a:picLocks noChangeAspect="1"/>
          </p:cNvPicPr>
          <p:nvPr/>
        </p:nvPicPr>
        <p:blipFill>
          <a:blip r:embed="rId7"/>
          <a:stretch>
            <a:fillRect/>
          </a:stretch>
        </p:blipFill>
        <p:spPr>
          <a:xfrm>
            <a:off x="576970" y="4933583"/>
            <a:ext cx="1392485" cy="1384706"/>
          </a:xfrm>
          <a:prstGeom prst="rect">
            <a:avLst/>
          </a:prstGeom>
        </p:spPr>
      </p:pic>
      <p:pic>
        <p:nvPicPr>
          <p:cNvPr id="14" name="Picture 11" descr="A person standing in front of a christmas tree&#10;&#10;Description generated with very high confidence">
            <a:extLst>
              <a:ext uri="{FF2B5EF4-FFF2-40B4-BE49-F238E27FC236}">
                <a16:creationId xmlns:a16="http://schemas.microsoft.com/office/drawing/2014/main" id="{00E6C3EF-B757-3E4B-8529-BA91BF5B3CDD}"/>
              </a:ext>
            </a:extLst>
          </p:cNvPr>
          <p:cNvPicPr>
            <a:picLocks noChangeAspect="1"/>
          </p:cNvPicPr>
          <p:nvPr/>
        </p:nvPicPr>
        <p:blipFill>
          <a:blip r:embed="rId8"/>
          <a:stretch>
            <a:fillRect/>
          </a:stretch>
        </p:blipFill>
        <p:spPr>
          <a:xfrm>
            <a:off x="576970" y="3333094"/>
            <a:ext cx="1384706" cy="1376927"/>
          </a:xfrm>
          <a:prstGeom prst="rect">
            <a:avLst/>
          </a:prstGeom>
        </p:spPr>
      </p:pic>
      <p:pic>
        <p:nvPicPr>
          <p:cNvPr id="15" name="Picture 13" descr="A person posing for a picture&#10;&#10;Description generated with very high confidence">
            <a:extLst>
              <a:ext uri="{FF2B5EF4-FFF2-40B4-BE49-F238E27FC236}">
                <a16:creationId xmlns:a16="http://schemas.microsoft.com/office/drawing/2014/main" id="{F7149B1A-5937-D744-A04A-E1309ABC386F}"/>
              </a:ext>
            </a:extLst>
          </p:cNvPr>
          <p:cNvPicPr>
            <a:picLocks noChangeAspect="1"/>
          </p:cNvPicPr>
          <p:nvPr/>
        </p:nvPicPr>
        <p:blipFill>
          <a:blip r:embed="rId9"/>
          <a:stretch>
            <a:fillRect/>
          </a:stretch>
        </p:blipFill>
        <p:spPr>
          <a:xfrm>
            <a:off x="597783" y="1766351"/>
            <a:ext cx="1369147" cy="1392485"/>
          </a:xfrm>
          <a:prstGeom prst="rect">
            <a:avLst/>
          </a:prstGeom>
        </p:spPr>
      </p:pic>
      <p:sp>
        <p:nvSpPr>
          <p:cNvPr id="16" name="Content Placeholder 7">
            <a:extLst>
              <a:ext uri="{FF2B5EF4-FFF2-40B4-BE49-F238E27FC236}">
                <a16:creationId xmlns:a16="http://schemas.microsoft.com/office/drawing/2014/main" id="{C9A93321-94D4-864B-BCFC-85004D4D2DF4}"/>
              </a:ext>
            </a:extLst>
          </p:cNvPr>
          <p:cNvSpPr txBox="1">
            <a:spLocks/>
          </p:cNvSpPr>
          <p:nvPr/>
        </p:nvSpPr>
        <p:spPr>
          <a:xfrm>
            <a:off x="1966930" y="3320420"/>
            <a:ext cx="10003398" cy="1392485"/>
          </a:xfrm>
          <a:prstGeom prst="rect">
            <a:avLst/>
          </a:prstGeom>
          <a:solidFill>
            <a:schemeClr val="accent4">
              <a:lumMod val="20000"/>
              <a:lumOff val="80000"/>
            </a:schemeClr>
          </a:solidFill>
          <a:ln>
            <a:solidFill>
              <a:schemeClr val="bg1">
                <a:lumMod val="90000"/>
                <a:lumOff val="1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Ava </a:t>
            </a:r>
            <a:r>
              <a:rPr lang="en-US" sz="1800" dirty="0" err="1"/>
              <a:t>Snaidauf</a:t>
            </a:r>
            <a:endParaRPr lang="en-US" sz="1800" dirty="0"/>
          </a:p>
          <a:p>
            <a:pPr marL="0" indent="0">
              <a:buNone/>
            </a:pPr>
            <a:r>
              <a:rPr lang="en-US" sz="1800" dirty="0">
                <a:hlinkClick r:id="rId6"/>
              </a:rPr>
              <a:t>  Ava.snaidauf@ibm.com</a:t>
            </a:r>
            <a:endParaRPr lang="en-US" sz="1800" dirty="0"/>
          </a:p>
          <a:p>
            <a:pPr marL="0" indent="0">
              <a:buNone/>
            </a:pPr>
            <a:r>
              <a:rPr lang="en-US" sz="1800" dirty="0"/>
              <a:t> 312-438-0578</a:t>
            </a:r>
          </a:p>
          <a:p>
            <a:pPr marL="0" indent="0">
              <a:buNone/>
            </a:pPr>
            <a:r>
              <a:rPr lang="en-US" sz="1800" dirty="0"/>
              <a:t> Record to Report</a:t>
            </a:r>
          </a:p>
        </p:txBody>
      </p:sp>
      <p:sp>
        <p:nvSpPr>
          <p:cNvPr id="2" name="Frame 1">
            <a:extLst>
              <a:ext uri="{FF2B5EF4-FFF2-40B4-BE49-F238E27FC236}">
                <a16:creationId xmlns:a16="http://schemas.microsoft.com/office/drawing/2014/main" id="{5BFD99A2-B10D-1E44-9965-40C6D23FB968}"/>
              </a:ext>
            </a:extLst>
          </p:cNvPr>
          <p:cNvSpPr/>
          <p:nvPr/>
        </p:nvSpPr>
        <p:spPr>
          <a:xfrm>
            <a:off x="0" y="0"/>
            <a:ext cx="12192000" cy="6858000"/>
          </a:xfrm>
          <a:prstGeom prst="frame">
            <a:avLst>
              <a:gd name="adj1" fmla="val 43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itle 1">
            <a:extLst>
              <a:ext uri="{FF2B5EF4-FFF2-40B4-BE49-F238E27FC236}">
                <a16:creationId xmlns:a16="http://schemas.microsoft.com/office/drawing/2014/main" id="{60F4F943-E0F9-3845-A658-DD0EF5C68AED}"/>
              </a:ext>
            </a:extLst>
          </p:cNvPr>
          <p:cNvSpPr txBox="1">
            <a:spLocks/>
          </p:cNvSpPr>
          <p:nvPr/>
        </p:nvSpPr>
        <p:spPr>
          <a:xfrm>
            <a:off x="417070" y="59885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Contact Information</a:t>
            </a:r>
          </a:p>
        </p:txBody>
      </p:sp>
    </p:spTree>
    <p:extLst>
      <p:ext uri="{BB962C8B-B14F-4D97-AF65-F5344CB8AC3E}">
        <p14:creationId xmlns:p14="http://schemas.microsoft.com/office/powerpoint/2010/main" val="1727153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23FF35-A448-7742-A2F6-1EA2E5A46F4C}"/>
              </a:ext>
            </a:extLst>
          </p:cNvPr>
          <p:cNvPicPr>
            <a:picLocks noChangeAspect="1"/>
          </p:cNvPicPr>
          <p:nvPr/>
        </p:nvPicPr>
        <p:blipFill rotWithShape="1">
          <a:blip r:embed="rId2">
            <a:alphaModFix amt="40000"/>
          </a:blip>
          <a:srcRect t="11846" b="20220"/>
          <a:stretch/>
        </p:blipFill>
        <p:spPr>
          <a:xfrm>
            <a:off x="166804" y="-96981"/>
            <a:ext cx="12025196" cy="6858000"/>
          </a:xfrm>
          <a:prstGeom prst="rect">
            <a:avLst/>
          </a:prstGeom>
        </p:spPr>
      </p:pic>
      <p:sp>
        <p:nvSpPr>
          <p:cNvPr id="3" name="Frame 2">
            <a:extLst>
              <a:ext uri="{FF2B5EF4-FFF2-40B4-BE49-F238E27FC236}">
                <a16:creationId xmlns:a16="http://schemas.microsoft.com/office/drawing/2014/main" id="{84BFD49F-D4B3-A64A-9E4D-48CB0539EAFD}"/>
              </a:ext>
            </a:extLst>
          </p:cNvPr>
          <p:cNvSpPr/>
          <p:nvPr/>
        </p:nvSpPr>
        <p:spPr>
          <a:xfrm>
            <a:off x="0" y="0"/>
            <a:ext cx="12192000" cy="6858000"/>
          </a:xfrm>
          <a:prstGeom prst="frame">
            <a:avLst>
              <a:gd name="adj1" fmla="val 43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185B9FF7-7B8F-6A47-88B4-1EDFF2EEDC22}"/>
              </a:ext>
            </a:extLst>
          </p:cNvPr>
          <p:cNvSpPr/>
          <p:nvPr/>
        </p:nvSpPr>
        <p:spPr>
          <a:xfrm>
            <a:off x="602715" y="451040"/>
            <a:ext cx="10986569" cy="5955919"/>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0045223-D89E-9C45-A5C7-E2486FE3C6E2}"/>
              </a:ext>
            </a:extLst>
          </p:cNvPr>
          <p:cNvSpPr txBox="1"/>
          <p:nvPr/>
        </p:nvSpPr>
        <p:spPr>
          <a:xfrm>
            <a:off x="921602" y="1221523"/>
            <a:ext cx="10515599" cy="4892040"/>
          </a:xfrm>
          <a:prstGeom prst="rect">
            <a:avLst/>
          </a:prstGeom>
        </p:spPr>
        <p:txBody>
          <a:bodyPr wrap="square" lIns="91440" tIns="45720" rIns="91440" bIns="45720" rtlCol="0" anchor="t">
            <a:noAutofit/>
          </a:bodyPr>
          <a:lstStyle/>
          <a:p>
            <a:r>
              <a:rPr lang="en-US" sz="1600" b="1" dirty="0"/>
              <a:t>Project Lifecycle Overview: </a:t>
            </a:r>
          </a:p>
          <a:p>
            <a:r>
              <a:rPr lang="en-US" sz="1600" b="1" dirty="0"/>
              <a:t>	</a:t>
            </a:r>
            <a:r>
              <a:rPr lang="en-US" sz="1600" dirty="0"/>
              <a:t>Key stages in a project and the key activities that take place within them</a:t>
            </a:r>
          </a:p>
          <a:p>
            <a:endParaRPr lang="en-US" sz="1600" b="1" dirty="0"/>
          </a:p>
          <a:p>
            <a:r>
              <a:rPr lang="en-US" sz="1600" b="1" dirty="0"/>
              <a:t>SAP Tables: </a:t>
            </a:r>
          </a:p>
          <a:p>
            <a:r>
              <a:rPr lang="en-US" sz="1600" b="1" dirty="0"/>
              <a:t>	</a:t>
            </a:r>
            <a:r>
              <a:rPr lang="en-US" sz="1600" dirty="0"/>
              <a:t>How to get to the tables within SAP and what their function is for the grand scheme of the system?</a:t>
            </a:r>
          </a:p>
          <a:p>
            <a:endParaRPr lang="en-US" sz="1600" dirty="0"/>
          </a:p>
          <a:p>
            <a:r>
              <a:rPr lang="en-US" sz="1600" b="1" dirty="0"/>
              <a:t>Configuration: </a:t>
            </a:r>
          </a:p>
          <a:p>
            <a:r>
              <a:rPr lang="en-US" sz="1600" b="1" dirty="0"/>
              <a:t>	</a:t>
            </a:r>
            <a:r>
              <a:rPr lang="en-US" sz="1600" dirty="0"/>
              <a:t>Quick walk through of back-end config. I think most people can perform the transactions that end -  user clients 	do, but the config is something most of us haven't touched at all. </a:t>
            </a:r>
          </a:p>
          <a:p>
            <a:endParaRPr lang="en-US" sz="1600" dirty="0"/>
          </a:p>
          <a:p>
            <a:r>
              <a:rPr lang="en-US" sz="1600" b="1" dirty="0"/>
              <a:t>Error Correction: </a:t>
            </a:r>
          </a:p>
          <a:p>
            <a:r>
              <a:rPr lang="en-US" sz="1600" b="1" dirty="0"/>
              <a:t>	</a:t>
            </a:r>
            <a:r>
              <a:rPr lang="en-US" sz="1600" dirty="0"/>
              <a:t>as new consultants it is highly likely we make a mistake, but our classes continually stressed you can’t 	delete things in SAP. </a:t>
            </a:r>
          </a:p>
          <a:p>
            <a:endParaRPr lang="en-US" sz="1600" dirty="0"/>
          </a:p>
          <a:p>
            <a:r>
              <a:rPr lang="en-US" sz="1600" b="1" dirty="0"/>
              <a:t>GUI and Fiori Relationship: </a:t>
            </a:r>
          </a:p>
          <a:p>
            <a:r>
              <a:rPr lang="en-US" sz="1600" b="1" dirty="0"/>
              <a:t>	</a:t>
            </a:r>
            <a:r>
              <a:rPr lang="en-US" sz="1600" dirty="0"/>
              <a:t>How GUI correlates with Fiori? Really just showing how they are all connected and how T-codes 	affect Fiori 	apps.</a:t>
            </a:r>
          </a:p>
          <a:p>
            <a:endParaRPr lang="en-US" sz="1600" dirty="0">
              <a:ea typeface="IBM Plex Sans" charset="0"/>
              <a:cs typeface="Arial"/>
            </a:endParaRPr>
          </a:p>
          <a:p>
            <a:r>
              <a:rPr lang="en-US" sz="1600" b="1" dirty="0">
                <a:ea typeface="IBM Plex Sans" charset="0"/>
                <a:cs typeface="Arial"/>
              </a:rPr>
              <a:t>Functional Specifications:</a:t>
            </a:r>
            <a:r>
              <a:rPr lang="en-US" sz="1600" dirty="0">
                <a:ea typeface="IBM Plex Sans" charset="0"/>
                <a:cs typeface="Arial"/>
              </a:rPr>
              <a:t> </a:t>
            </a:r>
          </a:p>
          <a:p>
            <a:r>
              <a:rPr lang="en-US" sz="1600" dirty="0">
                <a:ea typeface="IBM Plex Sans" charset="0"/>
                <a:cs typeface="Arial"/>
              </a:rPr>
              <a:t>	Reason for them, tips to writing them, and examples from real documentation.</a:t>
            </a:r>
          </a:p>
        </p:txBody>
      </p:sp>
      <p:sp>
        <p:nvSpPr>
          <p:cNvPr id="11" name="L-Shape 10">
            <a:extLst>
              <a:ext uri="{FF2B5EF4-FFF2-40B4-BE49-F238E27FC236}">
                <a16:creationId xmlns:a16="http://schemas.microsoft.com/office/drawing/2014/main" id="{DA50A092-1C10-4644-9570-90CE09234844}"/>
              </a:ext>
            </a:extLst>
          </p:cNvPr>
          <p:cNvSpPr/>
          <p:nvPr/>
        </p:nvSpPr>
        <p:spPr>
          <a:xfrm rot="10800000">
            <a:off x="10440990" y="529888"/>
            <a:ext cx="677918" cy="487470"/>
          </a:xfrm>
          <a:prstGeom prst="corner">
            <a:avLst>
              <a:gd name="adj1" fmla="val 10294"/>
              <a:gd name="adj2" fmla="val 102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Shape 11">
            <a:extLst>
              <a:ext uri="{FF2B5EF4-FFF2-40B4-BE49-F238E27FC236}">
                <a16:creationId xmlns:a16="http://schemas.microsoft.com/office/drawing/2014/main" id="{955B4ADB-5BB7-DF41-8494-F1A8A3522F6B}"/>
              </a:ext>
            </a:extLst>
          </p:cNvPr>
          <p:cNvSpPr/>
          <p:nvPr/>
        </p:nvSpPr>
        <p:spPr>
          <a:xfrm>
            <a:off x="8660340" y="963436"/>
            <a:ext cx="677918" cy="487470"/>
          </a:xfrm>
          <a:prstGeom prst="corner">
            <a:avLst>
              <a:gd name="adj1" fmla="val 10294"/>
              <a:gd name="adj2" fmla="val 102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3859F8AE-A1EE-164E-B14A-24E904E1C1ED}"/>
              </a:ext>
            </a:extLst>
          </p:cNvPr>
          <p:cNvSpPr txBox="1">
            <a:spLocks/>
          </p:cNvSpPr>
          <p:nvPr/>
        </p:nvSpPr>
        <p:spPr>
          <a:xfrm>
            <a:off x="8999299" y="354576"/>
            <a:ext cx="2472529"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Agenda</a:t>
            </a:r>
          </a:p>
        </p:txBody>
      </p:sp>
      <p:pic>
        <p:nvPicPr>
          <p:cNvPr id="9" name="Graphic 8">
            <a:extLst>
              <a:ext uri="{FF2B5EF4-FFF2-40B4-BE49-F238E27FC236}">
                <a16:creationId xmlns:a16="http://schemas.microsoft.com/office/drawing/2014/main" id="{121EEC06-2B5B-8047-85F5-9BA9A06BE5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0551" y="5998633"/>
            <a:ext cx="1020817" cy="408327"/>
          </a:xfrm>
          <a:prstGeom prst="rect">
            <a:avLst/>
          </a:prstGeom>
        </p:spPr>
      </p:pic>
    </p:spTree>
    <p:extLst>
      <p:ext uri="{BB962C8B-B14F-4D97-AF65-F5344CB8AC3E}">
        <p14:creationId xmlns:p14="http://schemas.microsoft.com/office/powerpoint/2010/main" val="3542062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BB18DA-C719-DC42-977B-C33E5E6CA451}"/>
              </a:ext>
            </a:extLst>
          </p:cNvPr>
          <p:cNvPicPr>
            <a:picLocks noChangeAspect="1"/>
          </p:cNvPicPr>
          <p:nvPr/>
        </p:nvPicPr>
        <p:blipFill>
          <a:blip r:embed="rId2">
            <a:alphaModFix amt="47000"/>
          </a:blip>
          <a:stretch>
            <a:fillRect/>
          </a:stretch>
        </p:blipFill>
        <p:spPr>
          <a:xfrm>
            <a:off x="10508" y="-1061695"/>
            <a:ext cx="12102662" cy="8114285"/>
          </a:xfrm>
          <a:prstGeom prst="rect">
            <a:avLst/>
          </a:prstGeom>
        </p:spPr>
      </p:pic>
      <p:sp>
        <p:nvSpPr>
          <p:cNvPr id="4" name="Frame 3">
            <a:extLst>
              <a:ext uri="{FF2B5EF4-FFF2-40B4-BE49-F238E27FC236}">
                <a16:creationId xmlns:a16="http://schemas.microsoft.com/office/drawing/2014/main" id="{1B4960FD-E2A9-5A4C-86CF-EC16A2A5C350}"/>
              </a:ext>
            </a:extLst>
          </p:cNvPr>
          <p:cNvSpPr/>
          <p:nvPr/>
        </p:nvSpPr>
        <p:spPr>
          <a:xfrm>
            <a:off x="0" y="0"/>
            <a:ext cx="12192000" cy="6858000"/>
          </a:xfrm>
          <a:prstGeom prst="frame">
            <a:avLst>
              <a:gd name="adj1" fmla="val 43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ame 4">
            <a:extLst>
              <a:ext uri="{FF2B5EF4-FFF2-40B4-BE49-F238E27FC236}">
                <a16:creationId xmlns:a16="http://schemas.microsoft.com/office/drawing/2014/main" id="{380C411F-4D17-7041-BECE-1064710F000C}"/>
              </a:ext>
            </a:extLst>
          </p:cNvPr>
          <p:cNvSpPr/>
          <p:nvPr/>
        </p:nvSpPr>
        <p:spPr>
          <a:xfrm>
            <a:off x="1308538" y="1702676"/>
            <a:ext cx="9585434" cy="2585545"/>
          </a:xfrm>
          <a:prstGeom prst="frame">
            <a:avLst>
              <a:gd name="adj1" fmla="val 1619"/>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Graphic 9">
            <a:extLst>
              <a:ext uri="{FF2B5EF4-FFF2-40B4-BE49-F238E27FC236}">
                <a16:creationId xmlns:a16="http://schemas.microsoft.com/office/drawing/2014/main" id="{7F29204E-EF6A-C847-AE9A-A6C28FAE9D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03806" y="2198570"/>
            <a:ext cx="3984387" cy="1593754"/>
          </a:xfrm>
          <a:prstGeom prst="rect">
            <a:avLst/>
          </a:prstGeom>
        </p:spPr>
      </p:pic>
    </p:spTree>
    <p:extLst>
      <p:ext uri="{BB962C8B-B14F-4D97-AF65-F5344CB8AC3E}">
        <p14:creationId xmlns:p14="http://schemas.microsoft.com/office/powerpoint/2010/main" val="1988444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A394EF-6D16-C346-9110-5FA830F373FA}"/>
              </a:ext>
            </a:extLst>
          </p:cNvPr>
          <p:cNvPicPr>
            <a:picLocks noChangeAspect="1"/>
          </p:cNvPicPr>
          <p:nvPr/>
        </p:nvPicPr>
        <p:blipFill>
          <a:blip r:embed="rId2">
            <a:alphaModFix amt="40000"/>
          </a:blip>
          <a:stretch>
            <a:fillRect/>
          </a:stretch>
        </p:blipFill>
        <p:spPr>
          <a:xfrm>
            <a:off x="112986" y="-550652"/>
            <a:ext cx="11966028" cy="7959303"/>
          </a:xfrm>
          <a:prstGeom prst="rect">
            <a:avLst/>
          </a:prstGeom>
        </p:spPr>
      </p:pic>
      <p:sp>
        <p:nvSpPr>
          <p:cNvPr id="2" name="Title 1">
            <a:extLst>
              <a:ext uri="{FF2B5EF4-FFF2-40B4-BE49-F238E27FC236}">
                <a16:creationId xmlns:a16="http://schemas.microsoft.com/office/drawing/2014/main" id="{B66B453F-15D2-CD42-B5F7-023BD25B30AF}"/>
              </a:ext>
            </a:extLst>
          </p:cNvPr>
          <p:cNvSpPr>
            <a:spLocks noGrp="1"/>
          </p:cNvSpPr>
          <p:nvPr>
            <p:ph type="title"/>
          </p:nvPr>
        </p:nvSpPr>
        <p:spPr>
          <a:xfrm>
            <a:off x="685800" y="243735"/>
            <a:ext cx="5517931" cy="1325563"/>
          </a:xfrm>
          <a:noFill/>
        </p:spPr>
        <p:txBody>
          <a:bodyPr/>
          <a:lstStyle/>
          <a:p>
            <a:r>
              <a:rPr lang="en-US" dirty="0"/>
              <a:t>Project Phases</a:t>
            </a:r>
          </a:p>
        </p:txBody>
      </p:sp>
      <p:sp>
        <p:nvSpPr>
          <p:cNvPr id="3" name="Frame 2">
            <a:extLst>
              <a:ext uri="{FF2B5EF4-FFF2-40B4-BE49-F238E27FC236}">
                <a16:creationId xmlns:a16="http://schemas.microsoft.com/office/drawing/2014/main" id="{84BFD49F-D4B3-A64A-9E4D-48CB0539EAFD}"/>
              </a:ext>
            </a:extLst>
          </p:cNvPr>
          <p:cNvSpPr/>
          <p:nvPr/>
        </p:nvSpPr>
        <p:spPr>
          <a:xfrm>
            <a:off x="0" y="0"/>
            <a:ext cx="12192000" cy="6858000"/>
          </a:xfrm>
          <a:prstGeom prst="frame">
            <a:avLst>
              <a:gd name="adj1" fmla="val 43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2" descr="A screenshot of a cell phone&#10;&#10;Description generated with very high confidence">
            <a:extLst>
              <a:ext uri="{FF2B5EF4-FFF2-40B4-BE49-F238E27FC236}">
                <a16:creationId xmlns:a16="http://schemas.microsoft.com/office/drawing/2014/main" id="{0949E2E6-BEFB-8B41-9AC3-9DB8188212D0}"/>
              </a:ext>
            </a:extLst>
          </p:cNvPr>
          <p:cNvPicPr>
            <a:picLocks noChangeAspect="1"/>
          </p:cNvPicPr>
          <p:nvPr/>
        </p:nvPicPr>
        <p:blipFill>
          <a:blip r:embed="rId3"/>
          <a:stretch>
            <a:fillRect/>
          </a:stretch>
        </p:blipFill>
        <p:spPr>
          <a:xfrm>
            <a:off x="346841" y="1623842"/>
            <a:ext cx="11540359" cy="4679842"/>
          </a:xfrm>
          <a:prstGeom prst="rect">
            <a:avLst/>
          </a:prstGeom>
        </p:spPr>
      </p:pic>
      <p:sp>
        <p:nvSpPr>
          <p:cNvPr id="9" name="L-Shape 8">
            <a:extLst>
              <a:ext uri="{FF2B5EF4-FFF2-40B4-BE49-F238E27FC236}">
                <a16:creationId xmlns:a16="http://schemas.microsoft.com/office/drawing/2014/main" id="{4DFB74AA-5B50-8547-9673-23FE8AF27453}"/>
              </a:ext>
            </a:extLst>
          </p:cNvPr>
          <p:cNvSpPr/>
          <p:nvPr/>
        </p:nvSpPr>
        <p:spPr>
          <a:xfrm rot="10800000">
            <a:off x="3594537" y="365124"/>
            <a:ext cx="677918" cy="487470"/>
          </a:xfrm>
          <a:prstGeom prst="corner">
            <a:avLst>
              <a:gd name="adj1" fmla="val 10294"/>
              <a:gd name="adj2" fmla="val 102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Shape 9">
            <a:extLst>
              <a:ext uri="{FF2B5EF4-FFF2-40B4-BE49-F238E27FC236}">
                <a16:creationId xmlns:a16="http://schemas.microsoft.com/office/drawing/2014/main" id="{F4D6FD49-98AD-EA47-B87F-2C355E362B23}"/>
              </a:ext>
            </a:extLst>
          </p:cNvPr>
          <p:cNvSpPr/>
          <p:nvPr/>
        </p:nvSpPr>
        <p:spPr>
          <a:xfrm>
            <a:off x="493986" y="852594"/>
            <a:ext cx="677918" cy="487470"/>
          </a:xfrm>
          <a:prstGeom prst="corner">
            <a:avLst>
              <a:gd name="adj1" fmla="val 10294"/>
              <a:gd name="adj2" fmla="val 102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C9344EEA-8AA3-C648-8074-790D38F761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20551" y="5998633"/>
            <a:ext cx="1020817" cy="408327"/>
          </a:xfrm>
          <a:prstGeom prst="rect">
            <a:avLst/>
          </a:prstGeom>
        </p:spPr>
      </p:pic>
    </p:spTree>
    <p:extLst>
      <p:ext uri="{BB962C8B-B14F-4D97-AF65-F5344CB8AC3E}">
        <p14:creationId xmlns:p14="http://schemas.microsoft.com/office/powerpoint/2010/main" val="3698580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957B70-0890-4747-942E-CBC06C391743}"/>
              </a:ext>
            </a:extLst>
          </p:cNvPr>
          <p:cNvPicPr>
            <a:picLocks noChangeAspect="1"/>
          </p:cNvPicPr>
          <p:nvPr/>
        </p:nvPicPr>
        <p:blipFill>
          <a:blip r:embed="rId2">
            <a:alphaModFix amt="62000"/>
          </a:blip>
          <a:stretch>
            <a:fillRect/>
          </a:stretch>
        </p:blipFill>
        <p:spPr>
          <a:xfrm>
            <a:off x="10508" y="-1061695"/>
            <a:ext cx="12102662" cy="8114285"/>
          </a:xfrm>
          <a:prstGeom prst="rect">
            <a:avLst/>
          </a:prstGeom>
        </p:spPr>
      </p:pic>
      <p:sp>
        <p:nvSpPr>
          <p:cNvPr id="6" name="Rectangle 5">
            <a:extLst>
              <a:ext uri="{FF2B5EF4-FFF2-40B4-BE49-F238E27FC236}">
                <a16:creationId xmlns:a16="http://schemas.microsoft.com/office/drawing/2014/main" id="{B12D11D3-1C94-B94F-A540-5820D829967D}"/>
              </a:ext>
            </a:extLst>
          </p:cNvPr>
          <p:cNvSpPr/>
          <p:nvPr/>
        </p:nvSpPr>
        <p:spPr>
          <a:xfrm>
            <a:off x="7742098" y="0"/>
            <a:ext cx="4239694" cy="6858000"/>
          </a:xfrm>
          <a:prstGeom prst="rect">
            <a:avLst/>
          </a:prstGeom>
          <a:solidFill>
            <a:schemeClr val="bg2">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D3DD804-07E6-244F-A3CA-DD16682E37C4}"/>
              </a:ext>
            </a:extLst>
          </p:cNvPr>
          <p:cNvPicPr>
            <a:picLocks noChangeAspect="1"/>
          </p:cNvPicPr>
          <p:nvPr/>
        </p:nvPicPr>
        <p:blipFill>
          <a:blip r:embed="rId3"/>
          <a:stretch>
            <a:fillRect/>
          </a:stretch>
        </p:blipFill>
        <p:spPr>
          <a:xfrm>
            <a:off x="487145" y="461676"/>
            <a:ext cx="7254953" cy="5934648"/>
          </a:xfrm>
          <a:prstGeom prst="rect">
            <a:avLst/>
          </a:prstGeom>
        </p:spPr>
      </p:pic>
      <p:sp>
        <p:nvSpPr>
          <p:cNvPr id="2" name="Frame 1">
            <a:extLst>
              <a:ext uri="{FF2B5EF4-FFF2-40B4-BE49-F238E27FC236}">
                <a16:creationId xmlns:a16="http://schemas.microsoft.com/office/drawing/2014/main" id="{5BFD99A2-B10D-1E44-9965-40C6D23FB968}"/>
              </a:ext>
            </a:extLst>
          </p:cNvPr>
          <p:cNvSpPr/>
          <p:nvPr/>
        </p:nvSpPr>
        <p:spPr>
          <a:xfrm>
            <a:off x="0" y="0"/>
            <a:ext cx="12192000" cy="6858000"/>
          </a:xfrm>
          <a:prstGeom prst="frame">
            <a:avLst>
              <a:gd name="adj1" fmla="val 43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Graphic 7">
            <a:extLst>
              <a:ext uri="{FF2B5EF4-FFF2-40B4-BE49-F238E27FC236}">
                <a16:creationId xmlns:a16="http://schemas.microsoft.com/office/drawing/2014/main" id="{A484F428-0CB4-F043-9AD2-8226BA05D7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20551" y="5998633"/>
            <a:ext cx="1020817" cy="408327"/>
          </a:xfrm>
          <a:prstGeom prst="rect">
            <a:avLst/>
          </a:prstGeom>
        </p:spPr>
      </p:pic>
      <p:sp>
        <p:nvSpPr>
          <p:cNvPr id="9" name="Title 1">
            <a:extLst>
              <a:ext uri="{FF2B5EF4-FFF2-40B4-BE49-F238E27FC236}">
                <a16:creationId xmlns:a16="http://schemas.microsoft.com/office/drawing/2014/main" id="{8F2FC1EC-6026-3345-9B31-42312C66A005}"/>
              </a:ext>
            </a:extLst>
          </p:cNvPr>
          <p:cNvSpPr txBox="1">
            <a:spLocks/>
          </p:cNvSpPr>
          <p:nvPr/>
        </p:nvSpPr>
        <p:spPr>
          <a:xfrm>
            <a:off x="8492926" y="2197821"/>
            <a:ext cx="2692456" cy="2462357"/>
          </a:xfrm>
          <a:prstGeom prst="ellipse">
            <a:avLst/>
          </a:prstGeom>
          <a:solidFill>
            <a:srgbClr val="262626"/>
          </a:solidFill>
          <a:ln w="174625" cmpd="thinThick">
            <a:solidFill>
              <a:srgbClr val="262626"/>
            </a:solidFill>
          </a:ln>
        </p:spPr>
        <p:txBody>
          <a:bodyPr vert="horz" lIns="96819" tIns="48409" rIns="96819" bIns="48409" rtlCol="0" anchor="ctr">
            <a:normAutofit/>
          </a:bodyPr>
          <a:lstStyle>
            <a:lvl1pPr algn="ctr" defTabSz="1005840" rtl="0" eaLnBrk="1" latinLnBrk="0" hangingPunct="1">
              <a:lnSpc>
                <a:spcPct val="90000"/>
              </a:lnSpc>
              <a:spcBef>
                <a:spcPct val="0"/>
              </a:spcBef>
              <a:buNone/>
              <a:defRPr sz="6600" kern="1200">
                <a:solidFill>
                  <a:schemeClr val="tx1"/>
                </a:solidFill>
                <a:latin typeface="+mj-lt"/>
                <a:ea typeface="+mj-ea"/>
                <a:cs typeface="+mj-cs"/>
              </a:defRPr>
            </a:lvl1pPr>
          </a:lstStyle>
          <a:p>
            <a:pPr defTabSz="968167">
              <a:spcAft>
                <a:spcPts val="635"/>
              </a:spcAft>
            </a:pPr>
            <a:r>
              <a:rPr lang="en-US" sz="2118" b="1" dirty="0">
                <a:solidFill>
                  <a:srgbClr val="FFFFFF"/>
                </a:solidFill>
              </a:rPr>
              <a:t>SAP Application Ecosystem</a:t>
            </a:r>
          </a:p>
        </p:txBody>
      </p:sp>
    </p:spTree>
    <p:extLst>
      <p:ext uri="{BB962C8B-B14F-4D97-AF65-F5344CB8AC3E}">
        <p14:creationId xmlns:p14="http://schemas.microsoft.com/office/powerpoint/2010/main" val="454937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F8F560-5A08-904D-B90A-8D3EE1182649}"/>
              </a:ext>
            </a:extLst>
          </p:cNvPr>
          <p:cNvPicPr>
            <a:picLocks noChangeAspect="1"/>
          </p:cNvPicPr>
          <p:nvPr/>
        </p:nvPicPr>
        <p:blipFill>
          <a:blip r:embed="rId2">
            <a:alphaModFix amt="38000"/>
          </a:blip>
          <a:stretch>
            <a:fillRect/>
          </a:stretch>
        </p:blipFill>
        <p:spPr>
          <a:xfrm>
            <a:off x="198614" y="-362607"/>
            <a:ext cx="11794771" cy="7849853"/>
          </a:xfrm>
          <a:prstGeom prst="rect">
            <a:avLst/>
          </a:prstGeom>
        </p:spPr>
      </p:pic>
      <p:sp>
        <p:nvSpPr>
          <p:cNvPr id="2" name="Title 1">
            <a:extLst>
              <a:ext uri="{FF2B5EF4-FFF2-40B4-BE49-F238E27FC236}">
                <a16:creationId xmlns:a16="http://schemas.microsoft.com/office/drawing/2014/main" id="{B66B453F-15D2-CD42-B5F7-023BD25B30AF}"/>
              </a:ext>
            </a:extLst>
          </p:cNvPr>
          <p:cNvSpPr>
            <a:spLocks noGrp="1"/>
          </p:cNvSpPr>
          <p:nvPr>
            <p:ph type="title"/>
          </p:nvPr>
        </p:nvSpPr>
        <p:spPr>
          <a:xfrm>
            <a:off x="430924" y="223235"/>
            <a:ext cx="10515600" cy="1325563"/>
          </a:xfrm>
        </p:spPr>
        <p:txBody>
          <a:bodyPr/>
          <a:lstStyle/>
          <a:p>
            <a:r>
              <a:rPr lang="en-US" dirty="0"/>
              <a:t>Legend</a:t>
            </a:r>
          </a:p>
        </p:txBody>
      </p:sp>
      <p:sp>
        <p:nvSpPr>
          <p:cNvPr id="3" name="Frame 2">
            <a:extLst>
              <a:ext uri="{FF2B5EF4-FFF2-40B4-BE49-F238E27FC236}">
                <a16:creationId xmlns:a16="http://schemas.microsoft.com/office/drawing/2014/main" id="{84BFD49F-D4B3-A64A-9E4D-48CB0539EAFD}"/>
              </a:ext>
            </a:extLst>
          </p:cNvPr>
          <p:cNvSpPr/>
          <p:nvPr/>
        </p:nvSpPr>
        <p:spPr>
          <a:xfrm>
            <a:off x="0" y="0"/>
            <a:ext cx="12192000" cy="6858000"/>
          </a:xfrm>
          <a:prstGeom prst="frame">
            <a:avLst>
              <a:gd name="adj1" fmla="val 43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94274ECC-6BD0-3843-B038-39537868FD31}"/>
              </a:ext>
            </a:extLst>
          </p:cNvPr>
          <p:cNvSpPr/>
          <p:nvPr/>
        </p:nvSpPr>
        <p:spPr>
          <a:xfrm>
            <a:off x="441434" y="1229710"/>
            <a:ext cx="11319642" cy="5108028"/>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713030A8-78E3-254C-8636-BB4A0B2DDA2C}"/>
              </a:ext>
            </a:extLst>
          </p:cNvPr>
          <p:cNvSpPr txBox="1">
            <a:spLocks/>
          </p:cNvSpPr>
          <p:nvPr/>
        </p:nvSpPr>
        <p:spPr>
          <a:xfrm>
            <a:off x="605891" y="1231816"/>
            <a:ext cx="5955527" cy="6255430"/>
          </a:xfrm>
          <a:prstGeom prst="rect">
            <a:avLst/>
          </a:prstGeom>
        </p:spPr>
        <p:txBody>
          <a:bodyPr>
            <a:noAutofit/>
          </a:bodyPr>
          <a:lstStyle>
            <a:lvl1pPr marL="0" indent="0" algn="l" defTabSz="1097280" rtl="0" eaLnBrk="1" latinLnBrk="0" hangingPunct="1">
              <a:lnSpc>
                <a:spcPct val="105000"/>
              </a:lnSpc>
              <a:spcBef>
                <a:spcPts val="600"/>
              </a:spcBef>
              <a:buFontTx/>
              <a:buNone/>
              <a:tabLst/>
              <a:defRPr sz="2000" b="0" i="0" kern="1200">
                <a:solidFill>
                  <a:schemeClr val="bg2"/>
                </a:solidFill>
                <a:latin typeface="+mn-lt"/>
                <a:ea typeface="IBM Plex Sans" charset="0"/>
                <a:cs typeface="IBM Plex Sans" charset="0"/>
              </a:defRPr>
            </a:lvl1pPr>
            <a:lvl2pPr marL="228600" indent="-228600" algn="l" defTabSz="1097280" rtl="0" eaLnBrk="1" latinLnBrk="0" hangingPunct="1">
              <a:lnSpc>
                <a:spcPct val="105000"/>
              </a:lnSpc>
              <a:spcBef>
                <a:spcPts val="600"/>
              </a:spcBef>
              <a:buFont typeface="Wingdings" panose="05000000000000000000" pitchFamily="2" charset="2"/>
              <a:buChar char="§"/>
              <a:defRPr sz="2000" b="0" i="0" kern="1200">
                <a:solidFill>
                  <a:schemeClr val="bg2"/>
                </a:solidFill>
                <a:latin typeface="+mn-lt"/>
                <a:ea typeface="IBM Plex Sans" charset="0"/>
                <a:cs typeface="IBM Plex Sans" charset="0"/>
              </a:defRPr>
            </a:lvl2pPr>
            <a:lvl3pPr marL="457200" indent="-228600" algn="l" defTabSz="1097280" rtl="0" eaLnBrk="1" latinLnBrk="0" hangingPunct="1">
              <a:lnSpc>
                <a:spcPct val="105000"/>
              </a:lnSpc>
              <a:spcBef>
                <a:spcPts val="600"/>
              </a:spcBef>
              <a:buSzPct val="80000"/>
              <a:buFont typeface="Arial" panose="020B0604020202020204" pitchFamily="34" charset="0"/>
              <a:buChar char="–"/>
              <a:defRPr sz="2000" b="0" i="0" kern="1200">
                <a:solidFill>
                  <a:schemeClr val="bg2"/>
                </a:solidFill>
                <a:latin typeface="+mn-lt"/>
                <a:ea typeface="IBM Plex Sans" charset="0"/>
                <a:cs typeface="IBM Plex Sans" charset="0"/>
              </a:defRPr>
            </a:lvl3pPr>
            <a:lvl4pPr marL="685800" indent="-228600" algn="l" defTabSz="1097280" rtl="0" eaLnBrk="1" latinLnBrk="0" hangingPunct="1">
              <a:lnSpc>
                <a:spcPct val="105000"/>
              </a:lnSpc>
              <a:spcBef>
                <a:spcPts val="600"/>
              </a:spcBef>
              <a:buFont typeface="Arial" panose="020B0604020202020204" pitchFamily="34" charset="0"/>
              <a:buChar char="•"/>
              <a:defRPr sz="2000" b="0" i="0" kern="1200">
                <a:solidFill>
                  <a:schemeClr val="bg2"/>
                </a:solidFill>
                <a:latin typeface="+mn-lt"/>
                <a:ea typeface="IBM Plex Sans" charset="0"/>
                <a:cs typeface="IBM Plex Sans" charset="0"/>
              </a:defRPr>
            </a:lvl4pPr>
            <a:lvl5pPr marL="914400" indent="-228600" algn="l" defTabSz="1097280" rtl="0" eaLnBrk="1" latinLnBrk="0" hangingPunct="1">
              <a:lnSpc>
                <a:spcPct val="105000"/>
              </a:lnSpc>
              <a:spcBef>
                <a:spcPts val="600"/>
              </a:spcBef>
              <a:buSzPct val="80000"/>
              <a:buFont typeface="Arial" panose="020B0604020202020204" pitchFamily="34" charset="0"/>
              <a:buChar char="–"/>
              <a:defRPr sz="2000" b="0" i="0" kern="1200">
                <a:solidFill>
                  <a:schemeClr val="bg2"/>
                </a:solidFill>
                <a:latin typeface="+mn-lt"/>
                <a:ea typeface="IBM Plex Sans" charset="0"/>
                <a:cs typeface="IBM Plex Sans"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spcBef>
                <a:spcPts val="330"/>
              </a:spcBef>
            </a:pPr>
            <a:r>
              <a:rPr lang="en-US" sz="1400" dirty="0">
                <a:solidFill>
                  <a:schemeClr val="tx1"/>
                </a:solidFill>
              </a:rPr>
              <a:t>S/4, ECC </a:t>
            </a:r>
            <a:r>
              <a:rPr lang="mr-IN" sz="1400" dirty="0">
                <a:solidFill>
                  <a:schemeClr val="tx1"/>
                </a:solidFill>
              </a:rPr>
              <a:t>–</a:t>
            </a:r>
            <a:r>
              <a:rPr lang="en-US" sz="1400" dirty="0">
                <a:solidFill>
                  <a:schemeClr val="tx1"/>
                </a:solidFill>
              </a:rPr>
              <a:t> Enterprise Core Component, now referred to as S/4</a:t>
            </a:r>
          </a:p>
          <a:p>
            <a:pPr lvl="1">
              <a:spcBef>
                <a:spcPts val="330"/>
              </a:spcBef>
            </a:pPr>
            <a:r>
              <a:rPr lang="en-US" sz="1200" dirty="0">
                <a:solidFill>
                  <a:schemeClr val="tx1"/>
                </a:solidFill>
              </a:rPr>
              <a:t>FI </a:t>
            </a:r>
            <a:r>
              <a:rPr lang="mr-IN" sz="1200" dirty="0">
                <a:solidFill>
                  <a:schemeClr val="tx1"/>
                </a:solidFill>
              </a:rPr>
              <a:t>–</a:t>
            </a:r>
            <a:r>
              <a:rPr lang="en-US" sz="1200" dirty="0">
                <a:solidFill>
                  <a:schemeClr val="tx1"/>
                </a:solidFill>
              </a:rPr>
              <a:t> Finance module</a:t>
            </a:r>
          </a:p>
          <a:p>
            <a:pPr lvl="2">
              <a:spcBef>
                <a:spcPts val="330"/>
              </a:spcBef>
            </a:pPr>
            <a:r>
              <a:rPr lang="en-US" sz="1000" dirty="0">
                <a:solidFill>
                  <a:schemeClr val="tx1"/>
                </a:solidFill>
              </a:rPr>
              <a:t>GL </a:t>
            </a:r>
            <a:r>
              <a:rPr lang="mr-IN" sz="1000" dirty="0">
                <a:solidFill>
                  <a:schemeClr val="tx1"/>
                </a:solidFill>
              </a:rPr>
              <a:t>–</a:t>
            </a:r>
            <a:r>
              <a:rPr lang="en-US" sz="1000" dirty="0">
                <a:solidFill>
                  <a:schemeClr val="tx1"/>
                </a:solidFill>
              </a:rPr>
              <a:t> General Ledger</a:t>
            </a:r>
          </a:p>
          <a:p>
            <a:pPr lvl="3">
              <a:spcBef>
                <a:spcPts val="330"/>
              </a:spcBef>
            </a:pPr>
            <a:r>
              <a:rPr lang="en-US" sz="800" dirty="0">
                <a:solidFill>
                  <a:schemeClr val="tx1"/>
                </a:solidFill>
              </a:rPr>
              <a:t>Contains Parallel Ledgers (previously ”Special Ledgers”</a:t>
            </a:r>
            <a:endParaRPr lang="en-US" sz="1000" dirty="0">
              <a:solidFill>
                <a:schemeClr val="tx1"/>
              </a:solidFill>
            </a:endParaRPr>
          </a:p>
          <a:p>
            <a:pPr lvl="2">
              <a:spcBef>
                <a:spcPts val="330"/>
              </a:spcBef>
            </a:pPr>
            <a:r>
              <a:rPr lang="en-US" sz="1000" dirty="0">
                <a:solidFill>
                  <a:schemeClr val="tx1"/>
                </a:solidFill>
              </a:rPr>
              <a:t>AR </a:t>
            </a:r>
            <a:r>
              <a:rPr lang="mr-IN" sz="1000" dirty="0">
                <a:solidFill>
                  <a:schemeClr val="tx1"/>
                </a:solidFill>
              </a:rPr>
              <a:t>–</a:t>
            </a:r>
            <a:r>
              <a:rPr lang="en-US" sz="1000" dirty="0">
                <a:solidFill>
                  <a:schemeClr val="tx1"/>
                </a:solidFill>
              </a:rPr>
              <a:t> Accounts </a:t>
            </a:r>
            <a:r>
              <a:rPr lang="en-US" sz="1000" dirty="0" err="1">
                <a:solidFill>
                  <a:schemeClr val="tx1"/>
                </a:solidFill>
              </a:rPr>
              <a:t>Recev</a:t>
            </a:r>
            <a:endParaRPr lang="en-US" sz="1000" dirty="0">
              <a:solidFill>
                <a:schemeClr val="tx1"/>
              </a:solidFill>
            </a:endParaRPr>
          </a:p>
          <a:p>
            <a:pPr lvl="2">
              <a:spcBef>
                <a:spcPts val="330"/>
              </a:spcBef>
            </a:pPr>
            <a:r>
              <a:rPr lang="en-US" sz="1000" dirty="0">
                <a:solidFill>
                  <a:schemeClr val="tx1"/>
                </a:solidFill>
              </a:rPr>
              <a:t>AP </a:t>
            </a:r>
            <a:r>
              <a:rPr lang="mr-IN" sz="1000" dirty="0">
                <a:solidFill>
                  <a:schemeClr val="tx1"/>
                </a:solidFill>
              </a:rPr>
              <a:t>–</a:t>
            </a:r>
            <a:r>
              <a:rPr lang="en-US" sz="1000" dirty="0">
                <a:solidFill>
                  <a:schemeClr val="tx1"/>
                </a:solidFill>
              </a:rPr>
              <a:t> Accounts Payable</a:t>
            </a:r>
          </a:p>
          <a:p>
            <a:pPr lvl="2">
              <a:spcBef>
                <a:spcPts val="330"/>
              </a:spcBef>
            </a:pPr>
            <a:r>
              <a:rPr lang="en-US" sz="1000" dirty="0">
                <a:solidFill>
                  <a:schemeClr val="tx1"/>
                </a:solidFill>
              </a:rPr>
              <a:t>AM </a:t>
            </a:r>
            <a:r>
              <a:rPr lang="mr-IN" sz="1000" dirty="0">
                <a:solidFill>
                  <a:schemeClr val="tx1"/>
                </a:solidFill>
              </a:rPr>
              <a:t>–</a:t>
            </a:r>
            <a:r>
              <a:rPr lang="en-US" sz="1000" dirty="0">
                <a:solidFill>
                  <a:schemeClr val="tx1"/>
                </a:solidFill>
              </a:rPr>
              <a:t> Asset </a:t>
            </a:r>
            <a:r>
              <a:rPr lang="en-US" sz="1000" dirty="0" err="1">
                <a:solidFill>
                  <a:schemeClr val="tx1"/>
                </a:solidFill>
              </a:rPr>
              <a:t>Mgmt</a:t>
            </a:r>
            <a:endParaRPr lang="en-US" sz="1000" dirty="0">
              <a:solidFill>
                <a:schemeClr val="tx1"/>
              </a:solidFill>
            </a:endParaRPr>
          </a:p>
          <a:p>
            <a:pPr lvl="2">
              <a:spcBef>
                <a:spcPts val="330"/>
              </a:spcBef>
            </a:pPr>
            <a:r>
              <a:rPr lang="en-US" sz="1000" dirty="0">
                <a:solidFill>
                  <a:schemeClr val="tx1"/>
                </a:solidFill>
              </a:rPr>
              <a:t>Treasury</a:t>
            </a:r>
          </a:p>
          <a:p>
            <a:pPr lvl="2">
              <a:spcBef>
                <a:spcPts val="330"/>
              </a:spcBef>
            </a:pPr>
            <a:r>
              <a:rPr lang="en-US" sz="1000" dirty="0">
                <a:solidFill>
                  <a:schemeClr val="tx1"/>
                </a:solidFill>
              </a:rPr>
              <a:t>EC-CS </a:t>
            </a:r>
            <a:r>
              <a:rPr lang="mr-IN" sz="1000" dirty="0">
                <a:solidFill>
                  <a:schemeClr val="tx1"/>
                </a:solidFill>
              </a:rPr>
              <a:t>–</a:t>
            </a:r>
            <a:r>
              <a:rPr lang="en-US" sz="1000" dirty="0">
                <a:solidFill>
                  <a:schemeClr val="tx1"/>
                </a:solidFill>
              </a:rPr>
              <a:t> Enterprise Consolidation (phased out now that BPC is in place)</a:t>
            </a:r>
          </a:p>
          <a:p>
            <a:pPr lvl="1">
              <a:spcBef>
                <a:spcPts val="330"/>
              </a:spcBef>
            </a:pPr>
            <a:r>
              <a:rPr lang="en-US" sz="1200" dirty="0">
                <a:solidFill>
                  <a:schemeClr val="tx1"/>
                </a:solidFill>
              </a:rPr>
              <a:t>CO </a:t>
            </a:r>
            <a:r>
              <a:rPr lang="mr-IN" sz="1200" dirty="0">
                <a:solidFill>
                  <a:schemeClr val="tx1"/>
                </a:solidFill>
              </a:rPr>
              <a:t>–</a:t>
            </a:r>
            <a:r>
              <a:rPr lang="en-US" sz="1200" dirty="0">
                <a:solidFill>
                  <a:schemeClr val="tx1"/>
                </a:solidFill>
              </a:rPr>
              <a:t> Controlling module</a:t>
            </a:r>
          </a:p>
          <a:p>
            <a:pPr lvl="2">
              <a:spcBef>
                <a:spcPts val="330"/>
              </a:spcBef>
            </a:pPr>
            <a:r>
              <a:rPr lang="en-US" sz="1000" dirty="0">
                <a:solidFill>
                  <a:schemeClr val="tx1"/>
                </a:solidFill>
              </a:rPr>
              <a:t>PCA </a:t>
            </a:r>
            <a:r>
              <a:rPr lang="mr-IN" sz="1000" dirty="0">
                <a:solidFill>
                  <a:schemeClr val="tx1"/>
                </a:solidFill>
              </a:rPr>
              <a:t>–</a:t>
            </a:r>
            <a:r>
              <a:rPr lang="en-US" sz="1000" dirty="0">
                <a:solidFill>
                  <a:schemeClr val="tx1"/>
                </a:solidFill>
              </a:rPr>
              <a:t> Profit Center Accounting</a:t>
            </a:r>
          </a:p>
          <a:p>
            <a:pPr lvl="2">
              <a:spcBef>
                <a:spcPts val="330"/>
              </a:spcBef>
            </a:pPr>
            <a:r>
              <a:rPr lang="en-US" sz="1000" dirty="0">
                <a:solidFill>
                  <a:schemeClr val="tx1"/>
                </a:solidFill>
              </a:rPr>
              <a:t>CCA </a:t>
            </a:r>
            <a:r>
              <a:rPr lang="mr-IN" sz="1000" dirty="0">
                <a:solidFill>
                  <a:schemeClr val="tx1"/>
                </a:solidFill>
              </a:rPr>
              <a:t>–</a:t>
            </a:r>
            <a:r>
              <a:rPr lang="en-US" sz="1000" dirty="0">
                <a:solidFill>
                  <a:schemeClr val="tx1"/>
                </a:solidFill>
              </a:rPr>
              <a:t> Cost Center </a:t>
            </a:r>
            <a:r>
              <a:rPr lang="en-US" sz="1000" dirty="0" err="1">
                <a:solidFill>
                  <a:schemeClr val="tx1"/>
                </a:solidFill>
              </a:rPr>
              <a:t>Acctg</a:t>
            </a:r>
            <a:endParaRPr lang="en-US" sz="1000" dirty="0">
              <a:solidFill>
                <a:schemeClr val="tx1"/>
              </a:solidFill>
            </a:endParaRPr>
          </a:p>
          <a:p>
            <a:pPr lvl="2">
              <a:spcBef>
                <a:spcPts val="330"/>
              </a:spcBef>
            </a:pPr>
            <a:r>
              <a:rPr lang="en-US" sz="1000" dirty="0">
                <a:solidFill>
                  <a:schemeClr val="tx1"/>
                </a:solidFill>
              </a:rPr>
              <a:t>CO-PA </a:t>
            </a:r>
            <a:r>
              <a:rPr lang="mr-IN" sz="1000" dirty="0">
                <a:solidFill>
                  <a:schemeClr val="tx1"/>
                </a:solidFill>
              </a:rPr>
              <a:t>–</a:t>
            </a:r>
            <a:r>
              <a:rPr lang="en-US" sz="1000" dirty="0">
                <a:solidFill>
                  <a:schemeClr val="tx1"/>
                </a:solidFill>
              </a:rPr>
              <a:t> Profitability Analysis (aka, CO-PA)</a:t>
            </a:r>
          </a:p>
          <a:p>
            <a:pPr lvl="2">
              <a:spcBef>
                <a:spcPts val="330"/>
              </a:spcBef>
            </a:pPr>
            <a:r>
              <a:rPr lang="en-US" sz="1000" dirty="0">
                <a:solidFill>
                  <a:schemeClr val="tx1"/>
                </a:solidFill>
              </a:rPr>
              <a:t>PS </a:t>
            </a:r>
            <a:r>
              <a:rPr lang="mr-IN" sz="1000" dirty="0">
                <a:solidFill>
                  <a:schemeClr val="tx1"/>
                </a:solidFill>
              </a:rPr>
              <a:t>–</a:t>
            </a:r>
            <a:r>
              <a:rPr lang="en-US" sz="1000" dirty="0">
                <a:solidFill>
                  <a:schemeClr val="tx1"/>
                </a:solidFill>
              </a:rPr>
              <a:t> Project Systems</a:t>
            </a:r>
          </a:p>
          <a:p>
            <a:pPr lvl="2">
              <a:spcBef>
                <a:spcPts val="330"/>
              </a:spcBef>
            </a:pPr>
            <a:r>
              <a:rPr lang="en-US" sz="1000" dirty="0">
                <a:solidFill>
                  <a:schemeClr val="tx1"/>
                </a:solidFill>
              </a:rPr>
              <a:t>IO </a:t>
            </a:r>
            <a:r>
              <a:rPr lang="mr-IN" sz="1000" dirty="0">
                <a:solidFill>
                  <a:schemeClr val="tx1"/>
                </a:solidFill>
              </a:rPr>
              <a:t>–</a:t>
            </a:r>
            <a:r>
              <a:rPr lang="en-US" sz="1000" dirty="0">
                <a:solidFill>
                  <a:schemeClr val="tx1"/>
                </a:solidFill>
              </a:rPr>
              <a:t> Internal Orders</a:t>
            </a:r>
          </a:p>
          <a:p>
            <a:pPr lvl="2">
              <a:spcBef>
                <a:spcPts val="330"/>
              </a:spcBef>
            </a:pPr>
            <a:r>
              <a:rPr lang="en-US" sz="1000" dirty="0">
                <a:solidFill>
                  <a:schemeClr val="tx1"/>
                </a:solidFill>
              </a:rPr>
              <a:t>ML </a:t>
            </a:r>
            <a:r>
              <a:rPr lang="mr-IN" sz="1000" dirty="0">
                <a:solidFill>
                  <a:schemeClr val="tx1"/>
                </a:solidFill>
              </a:rPr>
              <a:t>–</a:t>
            </a:r>
            <a:r>
              <a:rPr lang="en-US" sz="1000" dirty="0">
                <a:solidFill>
                  <a:schemeClr val="tx1"/>
                </a:solidFill>
              </a:rPr>
              <a:t> Material Ledger</a:t>
            </a:r>
          </a:p>
          <a:p>
            <a:pPr lvl="2">
              <a:spcBef>
                <a:spcPts val="330"/>
              </a:spcBef>
            </a:pPr>
            <a:r>
              <a:rPr lang="en-US" sz="1000" dirty="0">
                <a:solidFill>
                  <a:schemeClr val="tx1"/>
                </a:solidFill>
              </a:rPr>
              <a:t>(Product Costing is not a module, per se, but a process to determine COGS which involves other modules)</a:t>
            </a:r>
          </a:p>
          <a:p>
            <a:pPr lvl="1">
              <a:spcBef>
                <a:spcPts val="330"/>
              </a:spcBef>
            </a:pPr>
            <a:r>
              <a:rPr lang="en-US" sz="1200" dirty="0">
                <a:solidFill>
                  <a:schemeClr val="tx1"/>
                </a:solidFill>
              </a:rPr>
              <a:t>MM </a:t>
            </a:r>
            <a:r>
              <a:rPr lang="mr-IN" sz="1200" dirty="0">
                <a:solidFill>
                  <a:schemeClr val="tx1"/>
                </a:solidFill>
              </a:rPr>
              <a:t>–</a:t>
            </a:r>
            <a:r>
              <a:rPr lang="en-US" sz="1200" dirty="0">
                <a:solidFill>
                  <a:schemeClr val="tx1"/>
                </a:solidFill>
              </a:rPr>
              <a:t> Materials </a:t>
            </a:r>
            <a:r>
              <a:rPr lang="en-US" sz="1200" dirty="0" err="1">
                <a:solidFill>
                  <a:schemeClr val="tx1"/>
                </a:solidFill>
              </a:rPr>
              <a:t>Mgmt</a:t>
            </a:r>
            <a:r>
              <a:rPr lang="en-US" sz="1200" dirty="0">
                <a:solidFill>
                  <a:schemeClr val="tx1"/>
                </a:solidFill>
              </a:rPr>
              <a:t> module (</a:t>
            </a:r>
            <a:r>
              <a:rPr lang="en-US" sz="1200" dirty="0" err="1">
                <a:solidFill>
                  <a:schemeClr val="tx1"/>
                </a:solidFill>
              </a:rPr>
              <a:t>ie</a:t>
            </a:r>
            <a:r>
              <a:rPr lang="en-US" sz="1200" dirty="0">
                <a:solidFill>
                  <a:schemeClr val="tx1"/>
                </a:solidFill>
              </a:rPr>
              <a:t>, for inventory </a:t>
            </a:r>
            <a:r>
              <a:rPr lang="en-US" sz="1200" dirty="0" err="1">
                <a:solidFill>
                  <a:schemeClr val="tx1"/>
                </a:solidFill>
              </a:rPr>
              <a:t>mgmt</a:t>
            </a:r>
            <a:r>
              <a:rPr lang="en-US" sz="1200" dirty="0">
                <a:solidFill>
                  <a:schemeClr val="tx1"/>
                </a:solidFill>
              </a:rPr>
              <a:t>, and procurement)</a:t>
            </a:r>
          </a:p>
          <a:p>
            <a:pPr lvl="1">
              <a:spcBef>
                <a:spcPts val="330"/>
              </a:spcBef>
            </a:pPr>
            <a:r>
              <a:rPr lang="en-US" sz="1200" dirty="0">
                <a:solidFill>
                  <a:schemeClr val="tx1"/>
                </a:solidFill>
              </a:rPr>
              <a:t>PM </a:t>
            </a:r>
            <a:r>
              <a:rPr lang="mr-IN" sz="1200" dirty="0">
                <a:solidFill>
                  <a:schemeClr val="tx1"/>
                </a:solidFill>
              </a:rPr>
              <a:t>–</a:t>
            </a:r>
            <a:r>
              <a:rPr lang="en-US" sz="1200" dirty="0">
                <a:solidFill>
                  <a:schemeClr val="tx1"/>
                </a:solidFill>
              </a:rPr>
              <a:t> Plant Maintenance module</a:t>
            </a:r>
          </a:p>
          <a:p>
            <a:pPr lvl="1">
              <a:spcBef>
                <a:spcPts val="330"/>
              </a:spcBef>
            </a:pPr>
            <a:r>
              <a:rPr lang="en-US" sz="1200" dirty="0">
                <a:solidFill>
                  <a:schemeClr val="tx1"/>
                </a:solidFill>
              </a:rPr>
              <a:t>SD </a:t>
            </a:r>
            <a:r>
              <a:rPr lang="mr-IN" sz="1200" dirty="0">
                <a:solidFill>
                  <a:schemeClr val="tx1"/>
                </a:solidFill>
              </a:rPr>
              <a:t>–</a:t>
            </a:r>
            <a:r>
              <a:rPr lang="en-US" sz="1200" dirty="0">
                <a:solidFill>
                  <a:schemeClr val="tx1"/>
                </a:solidFill>
              </a:rPr>
              <a:t> Sales &amp; Distribution module (</a:t>
            </a:r>
            <a:r>
              <a:rPr lang="en-US" sz="1200" dirty="0" err="1">
                <a:solidFill>
                  <a:schemeClr val="tx1"/>
                </a:solidFill>
              </a:rPr>
              <a:t>ie</a:t>
            </a:r>
            <a:r>
              <a:rPr lang="en-US" sz="1200" dirty="0">
                <a:solidFill>
                  <a:schemeClr val="tx1"/>
                </a:solidFill>
              </a:rPr>
              <a:t>, customer orders)</a:t>
            </a:r>
          </a:p>
          <a:p>
            <a:pPr lvl="1">
              <a:spcBef>
                <a:spcPts val="330"/>
              </a:spcBef>
            </a:pPr>
            <a:r>
              <a:rPr lang="en-US" sz="1200" dirty="0">
                <a:solidFill>
                  <a:schemeClr val="tx1"/>
                </a:solidFill>
              </a:rPr>
              <a:t>PP </a:t>
            </a:r>
            <a:r>
              <a:rPr lang="mr-IN" sz="1200" dirty="0">
                <a:solidFill>
                  <a:schemeClr val="tx1"/>
                </a:solidFill>
              </a:rPr>
              <a:t>–</a:t>
            </a:r>
            <a:r>
              <a:rPr lang="en-US" sz="1200" dirty="0">
                <a:solidFill>
                  <a:schemeClr val="tx1"/>
                </a:solidFill>
              </a:rPr>
              <a:t> Production Planning</a:t>
            </a:r>
          </a:p>
          <a:p>
            <a:pPr lvl="1">
              <a:spcBef>
                <a:spcPts val="330"/>
              </a:spcBef>
            </a:pPr>
            <a:r>
              <a:rPr lang="en-US" sz="1200" dirty="0">
                <a:solidFill>
                  <a:schemeClr val="tx1"/>
                </a:solidFill>
              </a:rPr>
              <a:t>QM </a:t>
            </a:r>
            <a:r>
              <a:rPr lang="mr-IN" sz="1200" dirty="0">
                <a:solidFill>
                  <a:schemeClr val="tx1"/>
                </a:solidFill>
              </a:rPr>
              <a:t>–</a:t>
            </a:r>
            <a:r>
              <a:rPr lang="en-US" sz="1200" dirty="0">
                <a:solidFill>
                  <a:schemeClr val="tx1"/>
                </a:solidFill>
              </a:rPr>
              <a:t> Quality Management</a:t>
            </a:r>
          </a:p>
          <a:p>
            <a:pPr lvl="1">
              <a:spcBef>
                <a:spcPts val="330"/>
              </a:spcBef>
            </a:pPr>
            <a:r>
              <a:rPr lang="en-US" sz="1200" dirty="0">
                <a:solidFill>
                  <a:schemeClr val="tx1"/>
                </a:solidFill>
              </a:rPr>
              <a:t>HR </a:t>
            </a:r>
            <a:r>
              <a:rPr lang="mr-IN" sz="1200" dirty="0">
                <a:solidFill>
                  <a:schemeClr val="tx1"/>
                </a:solidFill>
              </a:rPr>
              <a:t>–</a:t>
            </a:r>
            <a:r>
              <a:rPr lang="en-US" sz="1200" dirty="0">
                <a:solidFill>
                  <a:schemeClr val="tx1"/>
                </a:solidFill>
              </a:rPr>
              <a:t> Human Resources (functionality is largely replaced by SuccessFactors</a:t>
            </a:r>
            <a:r>
              <a:rPr lang="en-US" sz="1400" dirty="0">
                <a:solidFill>
                  <a:schemeClr val="tx1"/>
                </a:solidFill>
              </a:rPr>
              <a:t>)</a:t>
            </a:r>
          </a:p>
        </p:txBody>
      </p:sp>
      <p:sp>
        <p:nvSpPr>
          <p:cNvPr id="13" name="Content Placeholder 2">
            <a:extLst>
              <a:ext uri="{FF2B5EF4-FFF2-40B4-BE49-F238E27FC236}">
                <a16:creationId xmlns:a16="http://schemas.microsoft.com/office/drawing/2014/main" id="{94CA1E4F-9BC0-0144-AAC7-1EA2D191756E}"/>
              </a:ext>
            </a:extLst>
          </p:cNvPr>
          <p:cNvSpPr txBox="1">
            <a:spLocks/>
          </p:cNvSpPr>
          <p:nvPr/>
        </p:nvSpPr>
        <p:spPr>
          <a:xfrm>
            <a:off x="6227447" y="1229710"/>
            <a:ext cx="5523120" cy="6717483"/>
          </a:xfrm>
          <a:prstGeom prst="rect">
            <a:avLst/>
          </a:prstGeom>
        </p:spPr>
        <p:txBody>
          <a:bodyPr vert="horz" lIns="75438" tIns="37719" rIns="75438" bIns="37719"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330"/>
              </a:spcBef>
            </a:pPr>
            <a:r>
              <a:rPr lang="en-US" sz="1100" dirty="0"/>
              <a:t>HANA </a:t>
            </a:r>
            <a:r>
              <a:rPr lang="mr-IN" sz="1100" dirty="0"/>
              <a:t>–</a:t>
            </a:r>
            <a:r>
              <a:rPr lang="en-US" sz="1100" dirty="0"/>
              <a:t> SAP’s database</a:t>
            </a:r>
          </a:p>
          <a:p>
            <a:pPr>
              <a:spcBef>
                <a:spcPts val="330"/>
              </a:spcBef>
            </a:pPr>
            <a:r>
              <a:rPr lang="en-US" sz="1100" dirty="0"/>
              <a:t>ABAP </a:t>
            </a:r>
            <a:r>
              <a:rPr lang="mr-IN" sz="1100" dirty="0"/>
              <a:t>–</a:t>
            </a:r>
            <a:r>
              <a:rPr lang="en-US" sz="1100" dirty="0"/>
              <a:t> Advanced Business Application Programming (SAP’s proprietary coding language)</a:t>
            </a:r>
          </a:p>
          <a:p>
            <a:pPr>
              <a:spcBef>
                <a:spcPts val="330"/>
              </a:spcBef>
            </a:pPr>
            <a:r>
              <a:rPr lang="en-US" sz="1100" dirty="0"/>
              <a:t>Solution Manager (aka, </a:t>
            </a:r>
            <a:r>
              <a:rPr lang="en-US" sz="1100" dirty="0" err="1"/>
              <a:t>SolMan</a:t>
            </a:r>
            <a:r>
              <a:rPr lang="en-US" sz="1100" dirty="0"/>
              <a:t>) </a:t>
            </a:r>
            <a:r>
              <a:rPr lang="mr-IN" sz="1100" dirty="0"/>
              <a:t>–</a:t>
            </a:r>
            <a:r>
              <a:rPr lang="en-US" sz="1100" dirty="0"/>
              <a:t> a document repository, and configuration and transport management system</a:t>
            </a:r>
          </a:p>
          <a:p>
            <a:pPr>
              <a:spcBef>
                <a:spcPts val="330"/>
              </a:spcBef>
            </a:pPr>
            <a:r>
              <a:rPr lang="en-US" sz="1100" dirty="0"/>
              <a:t>Fiori </a:t>
            </a:r>
            <a:r>
              <a:rPr lang="mr-IN" sz="1100" dirty="0"/>
              <a:t>–</a:t>
            </a:r>
            <a:r>
              <a:rPr lang="en-US" sz="1100" dirty="0"/>
              <a:t> A User-Experience (UX) roles-based GUI wrapper around the SAP core</a:t>
            </a:r>
          </a:p>
          <a:p>
            <a:pPr>
              <a:spcBef>
                <a:spcPts val="330"/>
              </a:spcBef>
            </a:pPr>
            <a:r>
              <a:rPr lang="en-US" sz="1100" dirty="0"/>
              <a:t>SAP BW </a:t>
            </a:r>
            <a:r>
              <a:rPr lang="mr-IN" sz="1100" dirty="0"/>
              <a:t>–</a:t>
            </a:r>
            <a:r>
              <a:rPr lang="en-US" sz="1100" dirty="0"/>
              <a:t> Business Warehouse</a:t>
            </a:r>
          </a:p>
          <a:p>
            <a:pPr lvl="1">
              <a:spcBef>
                <a:spcPts val="330"/>
              </a:spcBef>
            </a:pPr>
            <a:r>
              <a:rPr lang="en-US" sz="800" dirty="0"/>
              <a:t>DSO </a:t>
            </a:r>
            <a:r>
              <a:rPr lang="mr-IN" sz="800" dirty="0"/>
              <a:t>–</a:t>
            </a:r>
            <a:r>
              <a:rPr lang="en-US" sz="800" dirty="0"/>
              <a:t> Data Storage Object</a:t>
            </a:r>
          </a:p>
          <a:p>
            <a:pPr>
              <a:spcBef>
                <a:spcPts val="330"/>
              </a:spcBef>
            </a:pPr>
            <a:r>
              <a:rPr lang="en-US" sz="1100" dirty="0"/>
              <a:t>BPC </a:t>
            </a:r>
            <a:r>
              <a:rPr lang="mr-IN" sz="1100" dirty="0"/>
              <a:t>–</a:t>
            </a:r>
            <a:r>
              <a:rPr lang="en-US" sz="1100" dirty="0"/>
              <a:t> Business Planning &amp; Consolidation</a:t>
            </a:r>
          </a:p>
          <a:p>
            <a:pPr lvl="1">
              <a:spcBef>
                <a:spcPts val="330"/>
              </a:spcBef>
            </a:pPr>
            <a:r>
              <a:rPr lang="en-US" sz="900" dirty="0"/>
              <a:t>Replaces SEM-BPS and SEM </a:t>
            </a:r>
            <a:r>
              <a:rPr lang="mr-IN" sz="900" dirty="0"/>
              <a:t>–</a:t>
            </a:r>
            <a:r>
              <a:rPr lang="en-US" sz="900" dirty="0"/>
              <a:t> BCS</a:t>
            </a:r>
          </a:p>
          <a:p>
            <a:pPr>
              <a:spcBef>
                <a:spcPts val="330"/>
              </a:spcBef>
            </a:pPr>
            <a:r>
              <a:rPr lang="en-US" sz="1100" dirty="0"/>
              <a:t>BOBJ </a:t>
            </a:r>
            <a:r>
              <a:rPr lang="mr-IN" sz="1100" dirty="0"/>
              <a:t>–</a:t>
            </a:r>
            <a:r>
              <a:rPr lang="en-US" sz="1100" dirty="0"/>
              <a:t> Business Objects</a:t>
            </a:r>
          </a:p>
          <a:p>
            <a:pPr>
              <a:spcBef>
                <a:spcPts val="330"/>
              </a:spcBef>
            </a:pPr>
            <a:r>
              <a:rPr lang="en-US" sz="1100" dirty="0"/>
              <a:t>MDM </a:t>
            </a:r>
            <a:r>
              <a:rPr lang="mr-IN" sz="1100" dirty="0"/>
              <a:t>–</a:t>
            </a:r>
            <a:r>
              <a:rPr lang="en-US" sz="1100" dirty="0"/>
              <a:t> Master Data Management</a:t>
            </a:r>
          </a:p>
          <a:p>
            <a:pPr>
              <a:spcBef>
                <a:spcPts val="330"/>
              </a:spcBef>
            </a:pPr>
            <a:r>
              <a:rPr lang="en-US" sz="1100" dirty="0"/>
              <a:t>MDG </a:t>
            </a:r>
            <a:r>
              <a:rPr lang="mr-IN" sz="1100" dirty="0"/>
              <a:t>–</a:t>
            </a:r>
            <a:r>
              <a:rPr lang="en-US" sz="1100" dirty="0"/>
              <a:t> Master Data Governance</a:t>
            </a:r>
          </a:p>
          <a:p>
            <a:pPr>
              <a:spcBef>
                <a:spcPts val="330"/>
              </a:spcBef>
            </a:pPr>
            <a:r>
              <a:rPr lang="en-US" sz="1100" dirty="0"/>
              <a:t>POS-DM / CAR </a:t>
            </a:r>
            <a:r>
              <a:rPr lang="mr-IN" sz="1100" dirty="0"/>
              <a:t>–</a:t>
            </a:r>
            <a:r>
              <a:rPr lang="en-US" sz="1100" dirty="0"/>
              <a:t> Point-of-Sale, Customer Activity Repository</a:t>
            </a:r>
          </a:p>
          <a:p>
            <a:pPr>
              <a:spcBef>
                <a:spcPts val="330"/>
              </a:spcBef>
            </a:pPr>
            <a:r>
              <a:rPr lang="en-US" sz="1100" dirty="0"/>
              <a:t>APO </a:t>
            </a:r>
            <a:r>
              <a:rPr lang="mr-IN" sz="1100" dirty="0"/>
              <a:t>–</a:t>
            </a:r>
            <a:r>
              <a:rPr lang="en-US" sz="1100" dirty="0"/>
              <a:t> Advanced Planning &amp; Optimizing</a:t>
            </a:r>
          </a:p>
          <a:p>
            <a:pPr>
              <a:spcBef>
                <a:spcPts val="330"/>
              </a:spcBef>
            </a:pPr>
            <a:r>
              <a:rPr lang="en-US" sz="1100" dirty="0"/>
              <a:t>GTM </a:t>
            </a:r>
            <a:r>
              <a:rPr lang="mr-IN" sz="1100" dirty="0"/>
              <a:t>–</a:t>
            </a:r>
            <a:r>
              <a:rPr lang="en-US" sz="1100" dirty="0"/>
              <a:t> Global Trade </a:t>
            </a:r>
            <a:r>
              <a:rPr lang="en-US" sz="1100" dirty="0" err="1"/>
              <a:t>Mgmt</a:t>
            </a:r>
            <a:endParaRPr lang="en-US" sz="1100" dirty="0"/>
          </a:p>
          <a:p>
            <a:pPr>
              <a:spcBef>
                <a:spcPts val="330"/>
              </a:spcBef>
            </a:pPr>
            <a:r>
              <a:rPr lang="en-US" sz="1100" dirty="0"/>
              <a:t>CRM </a:t>
            </a:r>
            <a:r>
              <a:rPr lang="mr-IN" sz="1100" dirty="0"/>
              <a:t>–</a:t>
            </a:r>
            <a:r>
              <a:rPr lang="en-US" sz="1100" dirty="0"/>
              <a:t> Customer Relationship </a:t>
            </a:r>
            <a:r>
              <a:rPr lang="en-US" sz="1100" dirty="0" err="1"/>
              <a:t>Mgmt</a:t>
            </a:r>
            <a:endParaRPr lang="en-US" sz="1100" dirty="0"/>
          </a:p>
          <a:p>
            <a:pPr>
              <a:spcBef>
                <a:spcPts val="330"/>
              </a:spcBef>
            </a:pPr>
            <a:r>
              <a:rPr lang="en-US" sz="1100" dirty="0"/>
              <a:t>SRM </a:t>
            </a:r>
            <a:r>
              <a:rPr lang="mr-IN" sz="1100" dirty="0"/>
              <a:t>–</a:t>
            </a:r>
            <a:r>
              <a:rPr lang="en-US" sz="1100" dirty="0"/>
              <a:t> Supplier Resource </a:t>
            </a:r>
            <a:r>
              <a:rPr lang="en-US" sz="1100" dirty="0" err="1"/>
              <a:t>Mgmt</a:t>
            </a:r>
            <a:endParaRPr lang="en-US" sz="1100" dirty="0"/>
          </a:p>
          <a:p>
            <a:pPr>
              <a:spcBef>
                <a:spcPts val="330"/>
              </a:spcBef>
            </a:pPr>
            <a:r>
              <a:rPr lang="en-US" sz="1100" dirty="0"/>
              <a:t>SCM </a:t>
            </a:r>
            <a:r>
              <a:rPr lang="mr-IN" sz="1100" dirty="0"/>
              <a:t>–</a:t>
            </a:r>
            <a:r>
              <a:rPr lang="en-US" sz="1100" dirty="0"/>
              <a:t> Supply Chain </a:t>
            </a:r>
            <a:r>
              <a:rPr lang="en-US" sz="1100" dirty="0" err="1"/>
              <a:t>Mgmt</a:t>
            </a:r>
            <a:endParaRPr lang="en-US" sz="1100" dirty="0"/>
          </a:p>
          <a:p>
            <a:pPr>
              <a:spcBef>
                <a:spcPts val="330"/>
              </a:spcBef>
            </a:pPr>
            <a:r>
              <a:rPr lang="en-US" sz="1100" dirty="0"/>
              <a:t>GRC </a:t>
            </a:r>
            <a:r>
              <a:rPr lang="mr-IN" sz="1100" dirty="0"/>
              <a:t>–</a:t>
            </a:r>
            <a:r>
              <a:rPr lang="en-US" sz="1100" dirty="0"/>
              <a:t> Governance, Risk, &amp; Compliance</a:t>
            </a:r>
          </a:p>
          <a:p>
            <a:pPr>
              <a:spcBef>
                <a:spcPts val="330"/>
              </a:spcBef>
            </a:pPr>
            <a:r>
              <a:rPr lang="en-US" sz="1100" dirty="0"/>
              <a:t>Concur – Travel &amp; Expense</a:t>
            </a:r>
          </a:p>
          <a:p>
            <a:pPr>
              <a:spcBef>
                <a:spcPts val="330"/>
              </a:spcBef>
            </a:pPr>
            <a:r>
              <a:rPr lang="en-US" sz="1100" dirty="0" err="1"/>
              <a:t>Ariba</a:t>
            </a:r>
            <a:r>
              <a:rPr lang="en-US" sz="1100" dirty="0"/>
              <a:t> / </a:t>
            </a:r>
            <a:r>
              <a:rPr lang="en-US" sz="1100" dirty="0" err="1"/>
              <a:t>Fieldglass</a:t>
            </a:r>
            <a:r>
              <a:rPr lang="en-US" sz="1100" dirty="0"/>
              <a:t> – Indirect Procurement / Vendor </a:t>
            </a:r>
            <a:r>
              <a:rPr lang="en-US" sz="1100" dirty="0" err="1"/>
              <a:t>Mgmt</a:t>
            </a:r>
            <a:endParaRPr lang="en-US" sz="1100" dirty="0"/>
          </a:p>
          <a:p>
            <a:pPr>
              <a:spcBef>
                <a:spcPts val="330"/>
              </a:spcBef>
            </a:pPr>
            <a:r>
              <a:rPr lang="en-US" sz="1100" dirty="0"/>
              <a:t>C/4HANA (</a:t>
            </a:r>
            <a:r>
              <a:rPr lang="en-US" sz="1100" dirty="0" err="1"/>
              <a:t>fka</a:t>
            </a:r>
            <a:r>
              <a:rPr lang="en-US" sz="1100" dirty="0"/>
              <a:t> Hybris) – Enterprise Omnichannel &amp; Product Content </a:t>
            </a:r>
            <a:r>
              <a:rPr lang="en-US" sz="1100" dirty="0" err="1"/>
              <a:t>Mgmt</a:t>
            </a:r>
            <a:endParaRPr lang="en-US" sz="1100" dirty="0"/>
          </a:p>
          <a:p>
            <a:pPr>
              <a:spcBef>
                <a:spcPts val="330"/>
              </a:spcBef>
            </a:pPr>
            <a:r>
              <a:rPr lang="en-US" sz="1100" dirty="0"/>
              <a:t>SuccessFactors – Cloud-based Human Capital </a:t>
            </a:r>
            <a:r>
              <a:rPr lang="en-US" sz="1100" dirty="0" err="1"/>
              <a:t>Mgmt</a:t>
            </a:r>
            <a:endParaRPr lang="en-US" sz="1100" dirty="0"/>
          </a:p>
          <a:p>
            <a:pPr lvl="1">
              <a:spcBef>
                <a:spcPts val="330"/>
              </a:spcBef>
            </a:pPr>
            <a:r>
              <a:rPr lang="en-US" sz="800" dirty="0"/>
              <a:t>Payroll is part of solution</a:t>
            </a:r>
          </a:p>
          <a:p>
            <a:pPr>
              <a:spcBef>
                <a:spcPts val="330"/>
              </a:spcBef>
            </a:pPr>
            <a:r>
              <a:rPr lang="en-US" sz="1100" dirty="0"/>
              <a:t>HCM </a:t>
            </a:r>
            <a:r>
              <a:rPr lang="mr-IN" sz="1100" dirty="0"/>
              <a:t>–</a:t>
            </a:r>
            <a:r>
              <a:rPr lang="en-US" sz="1100" dirty="0"/>
              <a:t> Human Capital </a:t>
            </a:r>
            <a:r>
              <a:rPr lang="en-US" sz="1100" dirty="0" err="1"/>
              <a:t>Mgmt</a:t>
            </a:r>
            <a:endParaRPr lang="en-US" sz="1100" dirty="0"/>
          </a:p>
          <a:p>
            <a:pPr>
              <a:spcBef>
                <a:spcPts val="330"/>
              </a:spcBef>
            </a:pPr>
            <a:r>
              <a:rPr lang="en-US" sz="1100" dirty="0"/>
              <a:t>PO </a:t>
            </a:r>
            <a:r>
              <a:rPr lang="mr-IN" sz="1100" dirty="0"/>
              <a:t>–</a:t>
            </a:r>
            <a:r>
              <a:rPr lang="en-US" sz="1100" dirty="0"/>
              <a:t> Process Orchestration (middleware)</a:t>
            </a:r>
          </a:p>
          <a:p>
            <a:pPr>
              <a:spcBef>
                <a:spcPts val="330"/>
              </a:spcBef>
            </a:pPr>
            <a:r>
              <a:rPr lang="en-US" sz="1100" dirty="0"/>
              <a:t>SLT </a:t>
            </a:r>
            <a:r>
              <a:rPr lang="mr-IN" sz="1100" dirty="0"/>
              <a:t>–</a:t>
            </a:r>
            <a:r>
              <a:rPr lang="en-US" sz="1100" dirty="0"/>
              <a:t> System Landscape Transformation</a:t>
            </a:r>
          </a:p>
        </p:txBody>
      </p:sp>
      <p:pic>
        <p:nvPicPr>
          <p:cNvPr id="14" name="Graphic 13">
            <a:extLst>
              <a:ext uri="{FF2B5EF4-FFF2-40B4-BE49-F238E27FC236}">
                <a16:creationId xmlns:a16="http://schemas.microsoft.com/office/drawing/2014/main" id="{2EE83F76-5D5E-0344-B633-867FEABDB1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0551" y="5998633"/>
            <a:ext cx="1020817" cy="408327"/>
          </a:xfrm>
          <a:prstGeom prst="rect">
            <a:avLst/>
          </a:prstGeom>
        </p:spPr>
      </p:pic>
    </p:spTree>
    <p:extLst>
      <p:ext uri="{BB962C8B-B14F-4D97-AF65-F5344CB8AC3E}">
        <p14:creationId xmlns:p14="http://schemas.microsoft.com/office/powerpoint/2010/main" val="319261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527595-738D-C747-974D-FBC2DFB4F0F3}"/>
              </a:ext>
            </a:extLst>
          </p:cNvPr>
          <p:cNvPicPr>
            <a:picLocks noChangeAspect="1"/>
          </p:cNvPicPr>
          <p:nvPr/>
        </p:nvPicPr>
        <p:blipFill>
          <a:blip r:embed="rId2">
            <a:alphaModFix amt="38000"/>
          </a:blip>
          <a:stretch>
            <a:fillRect/>
          </a:stretch>
        </p:blipFill>
        <p:spPr>
          <a:xfrm>
            <a:off x="177113" y="-1"/>
            <a:ext cx="11836211" cy="7431105"/>
          </a:xfrm>
          <a:prstGeom prst="rect">
            <a:avLst/>
          </a:prstGeom>
        </p:spPr>
      </p:pic>
      <p:sp>
        <p:nvSpPr>
          <p:cNvPr id="3" name="Frame 2">
            <a:extLst>
              <a:ext uri="{FF2B5EF4-FFF2-40B4-BE49-F238E27FC236}">
                <a16:creationId xmlns:a16="http://schemas.microsoft.com/office/drawing/2014/main" id="{84BFD49F-D4B3-A64A-9E4D-48CB0539EAFD}"/>
              </a:ext>
            </a:extLst>
          </p:cNvPr>
          <p:cNvSpPr/>
          <p:nvPr/>
        </p:nvSpPr>
        <p:spPr>
          <a:xfrm>
            <a:off x="0" y="0"/>
            <a:ext cx="12192000" cy="6858000"/>
          </a:xfrm>
          <a:prstGeom prst="frame">
            <a:avLst>
              <a:gd name="adj1" fmla="val 43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5" name="Table 4">
            <a:extLst>
              <a:ext uri="{FF2B5EF4-FFF2-40B4-BE49-F238E27FC236}">
                <a16:creationId xmlns:a16="http://schemas.microsoft.com/office/drawing/2014/main" id="{F9FBAD51-92A6-C744-AF83-87EA43CEB903}"/>
              </a:ext>
            </a:extLst>
          </p:cNvPr>
          <p:cNvGraphicFramePr>
            <a:graphicFrameLocks noGrp="1"/>
          </p:cNvGraphicFramePr>
          <p:nvPr>
            <p:extLst>
              <p:ext uri="{D42A27DB-BD31-4B8C-83A1-F6EECF244321}">
                <p14:modId xmlns:p14="http://schemas.microsoft.com/office/powerpoint/2010/main" val="2476279757"/>
              </p:ext>
            </p:extLst>
          </p:nvPr>
        </p:nvGraphicFramePr>
        <p:xfrm>
          <a:off x="395201" y="2669012"/>
          <a:ext cx="11400033" cy="3206354"/>
        </p:xfrm>
        <a:graphic>
          <a:graphicData uri="http://schemas.openxmlformats.org/drawingml/2006/table">
            <a:tbl>
              <a:tblPr firstRow="1" bandRow="1">
                <a:tableStyleId>{C4B1156A-380E-4F78-BDF5-A606A8083BF9}</a:tableStyleId>
              </a:tblPr>
              <a:tblGrid>
                <a:gridCol w="3215102">
                  <a:extLst>
                    <a:ext uri="{9D8B030D-6E8A-4147-A177-3AD203B41FA5}">
                      <a16:colId xmlns:a16="http://schemas.microsoft.com/office/drawing/2014/main" val="2893140660"/>
                    </a:ext>
                  </a:extLst>
                </a:gridCol>
                <a:gridCol w="3153104">
                  <a:extLst>
                    <a:ext uri="{9D8B030D-6E8A-4147-A177-3AD203B41FA5}">
                      <a16:colId xmlns:a16="http://schemas.microsoft.com/office/drawing/2014/main" val="327986433"/>
                    </a:ext>
                  </a:extLst>
                </a:gridCol>
                <a:gridCol w="2506717">
                  <a:extLst>
                    <a:ext uri="{9D8B030D-6E8A-4147-A177-3AD203B41FA5}">
                      <a16:colId xmlns:a16="http://schemas.microsoft.com/office/drawing/2014/main" val="3805100861"/>
                    </a:ext>
                  </a:extLst>
                </a:gridCol>
                <a:gridCol w="2525110">
                  <a:extLst>
                    <a:ext uri="{9D8B030D-6E8A-4147-A177-3AD203B41FA5}">
                      <a16:colId xmlns:a16="http://schemas.microsoft.com/office/drawing/2014/main" val="3922359474"/>
                    </a:ext>
                  </a:extLst>
                </a:gridCol>
              </a:tblGrid>
              <a:tr h="353234">
                <a:tc>
                  <a:txBody>
                    <a:bodyPr/>
                    <a:lstStyle/>
                    <a:p>
                      <a:r>
                        <a:rPr lang="en-US" sz="1800" dirty="0"/>
                        <a:t>Supply Chain </a:t>
                      </a:r>
                    </a:p>
                  </a:txBody>
                  <a:tcPr>
                    <a:solidFill>
                      <a:srgbClr val="FFFFEE"/>
                    </a:solidFill>
                  </a:tcPr>
                </a:tc>
                <a:tc>
                  <a:txBody>
                    <a:bodyPr/>
                    <a:lstStyle/>
                    <a:p>
                      <a:r>
                        <a:rPr lang="en-US" sz="1800" dirty="0"/>
                        <a:t>Finance </a:t>
                      </a:r>
                    </a:p>
                  </a:txBody>
                  <a:tcPr>
                    <a:solidFill>
                      <a:srgbClr val="FFFFEE"/>
                    </a:solidFill>
                  </a:tcPr>
                </a:tc>
                <a:tc>
                  <a:txBody>
                    <a:bodyPr/>
                    <a:lstStyle/>
                    <a:p>
                      <a:r>
                        <a:rPr lang="en-US" sz="1800" dirty="0"/>
                        <a:t>Sales </a:t>
                      </a:r>
                    </a:p>
                  </a:txBody>
                  <a:tcPr>
                    <a:solidFill>
                      <a:srgbClr val="FFFFEE"/>
                    </a:solidFill>
                  </a:tcPr>
                </a:tc>
                <a:tc>
                  <a:txBody>
                    <a:bodyPr/>
                    <a:lstStyle/>
                    <a:p>
                      <a:r>
                        <a:rPr lang="en-US" sz="1800" dirty="0"/>
                        <a:t>Master Data</a:t>
                      </a:r>
                    </a:p>
                  </a:txBody>
                  <a:tcPr>
                    <a:solidFill>
                      <a:srgbClr val="FFFFEE"/>
                    </a:solidFill>
                  </a:tcPr>
                </a:tc>
                <a:extLst>
                  <a:ext uri="{0D108BD9-81ED-4DB2-BD59-A6C34878D82A}">
                    <a16:rowId xmlns:a16="http://schemas.microsoft.com/office/drawing/2014/main" val="344939470"/>
                  </a:ext>
                </a:extLst>
              </a:tr>
              <a:tr h="2840594">
                <a:tc>
                  <a:txBody>
                    <a:bodyPr/>
                    <a:lstStyle/>
                    <a:p>
                      <a:r>
                        <a:rPr lang="en-US" sz="1800" dirty="0"/>
                        <a:t>MARA: Basic data for materials </a:t>
                      </a:r>
                    </a:p>
                    <a:p>
                      <a:r>
                        <a:rPr lang="en-US" sz="1800" dirty="0"/>
                        <a:t>MARC: Plant-specific material data </a:t>
                      </a:r>
                    </a:p>
                    <a:p>
                      <a:r>
                        <a:rPr lang="en-US" sz="1800" dirty="0"/>
                        <a:t>AUSP: Classification table</a:t>
                      </a:r>
                    </a:p>
                    <a:p>
                      <a:r>
                        <a:rPr lang="en-US" sz="1800" dirty="0"/>
                        <a:t>AFKO: Production Orders </a:t>
                      </a:r>
                    </a:p>
                    <a:p>
                      <a:pPr lvl="0">
                        <a:buNone/>
                      </a:pPr>
                      <a:r>
                        <a:rPr lang="en-US" sz="1800" u="none" strike="noStrike" noProof="0" dirty="0"/>
                        <a:t>EINA/EINE: Purchase Information Record </a:t>
                      </a:r>
                    </a:p>
                    <a:p>
                      <a:pPr lvl="0">
                        <a:buNone/>
                      </a:pPr>
                      <a:r>
                        <a:rPr lang="en-US" sz="1800" dirty="0"/>
                        <a:t>LFA1/LFB1/LFM1 - Vendor Master Tables</a:t>
                      </a:r>
                    </a:p>
                    <a:p>
                      <a:endParaRPr lang="en-US" sz="1800" dirty="0"/>
                    </a:p>
                  </a:txBody>
                  <a:tcPr>
                    <a:solidFill>
                      <a:schemeClr val="accent4">
                        <a:lumMod val="20000"/>
                        <a:lumOff val="80000"/>
                      </a:schemeClr>
                    </a:solidFill>
                  </a:tcPr>
                </a:tc>
                <a:tc>
                  <a:txBody>
                    <a:bodyPr/>
                    <a:lstStyle/>
                    <a:p>
                      <a:r>
                        <a:rPr lang="en-US" sz="1800" dirty="0"/>
                        <a:t>SKA1- GL Accounts (COA)</a:t>
                      </a:r>
                    </a:p>
                    <a:p>
                      <a:r>
                        <a:rPr lang="en-US" sz="1800" dirty="0"/>
                        <a:t>SKB1- GL Accounts (Comp Code)</a:t>
                      </a:r>
                    </a:p>
                    <a:p>
                      <a:r>
                        <a:rPr lang="en-US" sz="1800" dirty="0"/>
                        <a:t>BKPF- Accounting Documents Header </a:t>
                      </a:r>
                    </a:p>
                    <a:p>
                      <a:r>
                        <a:rPr lang="en-US" sz="1800" dirty="0"/>
                        <a:t>BSEG- Item Level </a:t>
                      </a:r>
                    </a:p>
                    <a:p>
                      <a:r>
                        <a:rPr lang="en-US" sz="1800" dirty="0"/>
                        <a:t>ANKA- Asset Class</a:t>
                      </a:r>
                    </a:p>
                    <a:p>
                      <a:r>
                        <a:rPr lang="en-US" sz="1800" dirty="0"/>
                        <a:t>FAGLFLEXA- GL actual line items</a:t>
                      </a:r>
                    </a:p>
                    <a:p>
                      <a:r>
                        <a:rPr lang="en-US" sz="1800" dirty="0"/>
                        <a:t>A132- Price per Cost center</a:t>
                      </a:r>
                    </a:p>
                  </a:txBody>
                  <a:tcPr>
                    <a:solidFill>
                      <a:schemeClr val="accent4">
                        <a:lumMod val="20000"/>
                        <a:lumOff val="80000"/>
                      </a:schemeClr>
                    </a:solidFill>
                  </a:tcPr>
                </a:tc>
                <a:tc>
                  <a:txBody>
                    <a:bodyPr/>
                    <a:lstStyle/>
                    <a:p>
                      <a:r>
                        <a:rPr lang="en-US" sz="1800" dirty="0"/>
                        <a:t>BUT000 - BP General</a:t>
                      </a:r>
                    </a:p>
                    <a:p>
                      <a:r>
                        <a:rPr lang="en-US" sz="1800" dirty="0"/>
                        <a:t>BUT100 - BP Roles</a:t>
                      </a:r>
                    </a:p>
                    <a:p>
                      <a:r>
                        <a:rPr lang="en-US" sz="1800" dirty="0"/>
                        <a:t>KNVV - Customer Sales Area</a:t>
                      </a:r>
                    </a:p>
                    <a:p>
                      <a:r>
                        <a:rPr lang="en-US" sz="1800" dirty="0"/>
                        <a:t>VBAK- Sales Document Header</a:t>
                      </a:r>
                    </a:p>
                    <a:p>
                      <a:r>
                        <a:rPr lang="en-US" sz="1800" dirty="0"/>
                        <a:t>VBAP- Sales Document Item</a:t>
                      </a:r>
                    </a:p>
                  </a:txBody>
                  <a:tcPr>
                    <a:solidFill>
                      <a:schemeClr val="accent4">
                        <a:lumMod val="20000"/>
                        <a:lumOff val="80000"/>
                      </a:schemeClr>
                    </a:solidFill>
                  </a:tcPr>
                </a:tc>
                <a:tc>
                  <a:txBody>
                    <a:bodyPr/>
                    <a:lstStyle/>
                    <a:p>
                      <a:r>
                        <a:rPr lang="en-US" sz="1800" dirty="0"/>
                        <a:t>Customer Master: KNA1</a:t>
                      </a:r>
                    </a:p>
                    <a:p>
                      <a:r>
                        <a:rPr lang="en-US" sz="1800" dirty="0"/>
                        <a:t>Vendor Master: :LFA1</a:t>
                      </a:r>
                    </a:p>
                    <a:p>
                      <a:r>
                        <a:rPr lang="en-US" sz="1800" dirty="0"/>
                        <a:t>Master Bank Data: BNKA</a:t>
                      </a:r>
                    </a:p>
                    <a:p>
                      <a:r>
                        <a:rPr lang="en-US" sz="1800" dirty="0"/>
                        <a:t>Profit Center Master: CEPC</a:t>
                      </a:r>
                    </a:p>
                    <a:p>
                      <a:pPr marL="0" marR="0" lvl="0" indent="0" algn="l" defTabSz="1097280" rtl="0" eaLnBrk="1" fontAlgn="auto" latinLnBrk="0" hangingPunct="1">
                        <a:lnSpc>
                          <a:spcPct val="100000"/>
                        </a:lnSpc>
                        <a:spcBef>
                          <a:spcPts val="0"/>
                        </a:spcBef>
                        <a:spcAft>
                          <a:spcPts val="0"/>
                        </a:spcAft>
                        <a:buClrTx/>
                        <a:buSzTx/>
                        <a:buFontTx/>
                        <a:buNone/>
                        <a:tabLst/>
                        <a:defRPr/>
                      </a:pPr>
                      <a:r>
                        <a:rPr lang="en-US" sz="1800" dirty="0"/>
                        <a:t>ANLA- Asset Master Record</a:t>
                      </a:r>
                    </a:p>
                    <a:p>
                      <a:endParaRPr lang="en-US" sz="1800" dirty="0"/>
                    </a:p>
                  </a:txBody>
                  <a:tcPr>
                    <a:solidFill>
                      <a:schemeClr val="accent4">
                        <a:lumMod val="20000"/>
                        <a:lumOff val="80000"/>
                      </a:schemeClr>
                    </a:solidFill>
                  </a:tcPr>
                </a:tc>
                <a:extLst>
                  <a:ext uri="{0D108BD9-81ED-4DB2-BD59-A6C34878D82A}">
                    <a16:rowId xmlns:a16="http://schemas.microsoft.com/office/drawing/2014/main" val="2289302531"/>
                  </a:ext>
                </a:extLst>
              </a:tr>
            </a:tbl>
          </a:graphicData>
        </a:graphic>
      </p:graphicFrame>
      <p:sp>
        <p:nvSpPr>
          <p:cNvPr id="6" name="L-Shape 5">
            <a:extLst>
              <a:ext uri="{FF2B5EF4-FFF2-40B4-BE49-F238E27FC236}">
                <a16:creationId xmlns:a16="http://schemas.microsoft.com/office/drawing/2014/main" id="{ABBC067E-5D67-2D49-8880-36FF9CBE1D6E}"/>
              </a:ext>
            </a:extLst>
          </p:cNvPr>
          <p:cNvSpPr/>
          <p:nvPr/>
        </p:nvSpPr>
        <p:spPr>
          <a:xfrm rot="10800000">
            <a:off x="2766847" y="390032"/>
            <a:ext cx="677918" cy="487470"/>
          </a:xfrm>
          <a:prstGeom prst="corner">
            <a:avLst>
              <a:gd name="adj1" fmla="val 10294"/>
              <a:gd name="adj2" fmla="val 102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Shape 6">
            <a:extLst>
              <a:ext uri="{FF2B5EF4-FFF2-40B4-BE49-F238E27FC236}">
                <a16:creationId xmlns:a16="http://schemas.microsoft.com/office/drawing/2014/main" id="{8339BE02-728D-C149-AD81-647E37729BAB}"/>
              </a:ext>
            </a:extLst>
          </p:cNvPr>
          <p:cNvSpPr/>
          <p:nvPr/>
        </p:nvSpPr>
        <p:spPr>
          <a:xfrm>
            <a:off x="493986" y="852594"/>
            <a:ext cx="677918" cy="487470"/>
          </a:xfrm>
          <a:prstGeom prst="corner">
            <a:avLst>
              <a:gd name="adj1" fmla="val 10294"/>
              <a:gd name="adj2" fmla="val 102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BB3EA35-E9A0-DA4B-9405-D6C0A7EC9739}"/>
              </a:ext>
            </a:extLst>
          </p:cNvPr>
          <p:cNvSpPr>
            <a:spLocks noGrp="1"/>
          </p:cNvSpPr>
          <p:nvPr>
            <p:ph type="title"/>
          </p:nvPr>
        </p:nvSpPr>
        <p:spPr>
          <a:xfrm>
            <a:off x="685800" y="243735"/>
            <a:ext cx="5517931" cy="1325563"/>
          </a:xfrm>
          <a:noFill/>
        </p:spPr>
        <p:txBody>
          <a:bodyPr/>
          <a:lstStyle/>
          <a:p>
            <a:r>
              <a:rPr lang="en-US" dirty="0"/>
              <a:t>Tables 101</a:t>
            </a:r>
          </a:p>
        </p:txBody>
      </p:sp>
      <p:sp>
        <p:nvSpPr>
          <p:cNvPr id="9" name="TextBox 8">
            <a:extLst>
              <a:ext uri="{FF2B5EF4-FFF2-40B4-BE49-F238E27FC236}">
                <a16:creationId xmlns:a16="http://schemas.microsoft.com/office/drawing/2014/main" id="{57EA2B76-3BE0-2F4E-B57F-B7309B2AA123}"/>
              </a:ext>
            </a:extLst>
          </p:cNvPr>
          <p:cNvSpPr txBox="1"/>
          <p:nvPr/>
        </p:nvSpPr>
        <p:spPr>
          <a:xfrm>
            <a:off x="493986" y="1730096"/>
            <a:ext cx="12984480" cy="4709160"/>
          </a:xfrm>
          <a:prstGeom prst="rect">
            <a:avLst/>
          </a:prstGeom>
        </p:spPr>
        <p:txBody>
          <a:bodyPr wrap="square" lIns="91440" tIns="45720" rIns="91440" bIns="45720" rtlCol="0">
            <a:noAutofit/>
          </a:bodyPr>
          <a:lstStyle/>
          <a:p>
            <a:pPr>
              <a:lnSpc>
                <a:spcPct val="105000"/>
              </a:lnSpc>
              <a:spcBef>
                <a:spcPts val="1000"/>
              </a:spcBef>
            </a:pPr>
            <a:r>
              <a:rPr lang="en-US" sz="2000" dirty="0">
                <a:ea typeface="IBM Plex Sans" charset="0"/>
                <a:cs typeface="IBM Plex Sans" charset="0"/>
              </a:rPr>
              <a:t>T-Code to extract tables: SE16n</a:t>
            </a:r>
          </a:p>
          <a:p>
            <a:pPr>
              <a:lnSpc>
                <a:spcPct val="105000"/>
              </a:lnSpc>
              <a:spcBef>
                <a:spcPts val="1000"/>
              </a:spcBef>
            </a:pPr>
            <a:r>
              <a:rPr lang="en-US" sz="2000" dirty="0">
                <a:ea typeface="IBM Plex Sans" charset="0"/>
                <a:cs typeface="IBM Plex Sans" charset="0"/>
              </a:rPr>
              <a:t>Common Tables by Functional areas: </a:t>
            </a:r>
          </a:p>
          <a:p>
            <a:pPr>
              <a:lnSpc>
                <a:spcPct val="105000"/>
              </a:lnSpc>
              <a:spcBef>
                <a:spcPts val="1000"/>
              </a:spcBef>
            </a:pPr>
            <a:endParaRPr lang="en-US" sz="2000" dirty="0">
              <a:ea typeface="IBM Plex Sans" charset="0"/>
              <a:cs typeface="IBM Plex Sans" charset="0"/>
            </a:endParaRPr>
          </a:p>
          <a:p>
            <a:pPr>
              <a:lnSpc>
                <a:spcPct val="105000"/>
              </a:lnSpc>
              <a:spcBef>
                <a:spcPts val="1000"/>
              </a:spcBef>
            </a:pPr>
            <a:endParaRPr lang="en-US" sz="2000" dirty="0" err="1">
              <a:solidFill>
                <a:schemeClr val="tx1"/>
              </a:solidFill>
              <a:latin typeface="+mn-lt"/>
              <a:ea typeface="IBM Plex Sans" charset="0"/>
              <a:cs typeface="IBM Plex Sans" charset="0"/>
            </a:endParaRPr>
          </a:p>
        </p:txBody>
      </p:sp>
      <p:pic>
        <p:nvPicPr>
          <p:cNvPr id="10" name="Graphic 9">
            <a:extLst>
              <a:ext uri="{FF2B5EF4-FFF2-40B4-BE49-F238E27FC236}">
                <a16:creationId xmlns:a16="http://schemas.microsoft.com/office/drawing/2014/main" id="{A02EF659-D3A7-9747-AC32-F2A7209BF1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0551" y="5998633"/>
            <a:ext cx="1020817" cy="408327"/>
          </a:xfrm>
          <a:prstGeom prst="rect">
            <a:avLst/>
          </a:prstGeom>
        </p:spPr>
      </p:pic>
    </p:spTree>
    <p:extLst>
      <p:ext uri="{BB962C8B-B14F-4D97-AF65-F5344CB8AC3E}">
        <p14:creationId xmlns:p14="http://schemas.microsoft.com/office/powerpoint/2010/main" val="3449884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957B70-0890-4747-942E-CBC06C391743}"/>
              </a:ext>
            </a:extLst>
          </p:cNvPr>
          <p:cNvPicPr>
            <a:picLocks noChangeAspect="1"/>
          </p:cNvPicPr>
          <p:nvPr/>
        </p:nvPicPr>
        <p:blipFill>
          <a:blip r:embed="rId2">
            <a:alphaModFix amt="62000"/>
          </a:blip>
          <a:stretch>
            <a:fillRect/>
          </a:stretch>
        </p:blipFill>
        <p:spPr>
          <a:xfrm>
            <a:off x="10508" y="-1061695"/>
            <a:ext cx="12102662" cy="8114285"/>
          </a:xfrm>
          <a:prstGeom prst="rect">
            <a:avLst/>
          </a:prstGeom>
        </p:spPr>
      </p:pic>
      <p:sp>
        <p:nvSpPr>
          <p:cNvPr id="6" name="Rectangle 5">
            <a:extLst>
              <a:ext uri="{FF2B5EF4-FFF2-40B4-BE49-F238E27FC236}">
                <a16:creationId xmlns:a16="http://schemas.microsoft.com/office/drawing/2014/main" id="{B12D11D3-1C94-B94F-A540-5820D829967D}"/>
              </a:ext>
            </a:extLst>
          </p:cNvPr>
          <p:cNvSpPr/>
          <p:nvPr/>
        </p:nvSpPr>
        <p:spPr>
          <a:xfrm>
            <a:off x="7742098" y="0"/>
            <a:ext cx="4239694" cy="6858000"/>
          </a:xfrm>
          <a:prstGeom prst="rect">
            <a:avLst/>
          </a:prstGeom>
          <a:solidFill>
            <a:schemeClr val="bg2">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ame 1">
            <a:extLst>
              <a:ext uri="{FF2B5EF4-FFF2-40B4-BE49-F238E27FC236}">
                <a16:creationId xmlns:a16="http://schemas.microsoft.com/office/drawing/2014/main" id="{5BFD99A2-B10D-1E44-9965-40C6D23FB968}"/>
              </a:ext>
            </a:extLst>
          </p:cNvPr>
          <p:cNvSpPr/>
          <p:nvPr/>
        </p:nvSpPr>
        <p:spPr>
          <a:xfrm>
            <a:off x="0" y="0"/>
            <a:ext cx="12192000" cy="6858000"/>
          </a:xfrm>
          <a:prstGeom prst="frame">
            <a:avLst>
              <a:gd name="adj1" fmla="val 43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Graphic 7">
            <a:extLst>
              <a:ext uri="{FF2B5EF4-FFF2-40B4-BE49-F238E27FC236}">
                <a16:creationId xmlns:a16="http://schemas.microsoft.com/office/drawing/2014/main" id="{A484F428-0CB4-F043-9AD2-8226BA05D7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0551" y="5998633"/>
            <a:ext cx="1020817" cy="408327"/>
          </a:xfrm>
          <a:prstGeom prst="rect">
            <a:avLst/>
          </a:prstGeom>
        </p:spPr>
      </p:pic>
      <p:sp>
        <p:nvSpPr>
          <p:cNvPr id="9" name="Title 1">
            <a:extLst>
              <a:ext uri="{FF2B5EF4-FFF2-40B4-BE49-F238E27FC236}">
                <a16:creationId xmlns:a16="http://schemas.microsoft.com/office/drawing/2014/main" id="{8F2FC1EC-6026-3345-9B31-42312C66A005}"/>
              </a:ext>
            </a:extLst>
          </p:cNvPr>
          <p:cNvSpPr txBox="1">
            <a:spLocks/>
          </p:cNvSpPr>
          <p:nvPr/>
        </p:nvSpPr>
        <p:spPr>
          <a:xfrm>
            <a:off x="8492926" y="2197821"/>
            <a:ext cx="2692456" cy="2462357"/>
          </a:xfrm>
          <a:prstGeom prst="ellipse">
            <a:avLst/>
          </a:prstGeom>
          <a:solidFill>
            <a:srgbClr val="262626"/>
          </a:solidFill>
          <a:ln w="174625" cmpd="thinThick">
            <a:solidFill>
              <a:srgbClr val="262626"/>
            </a:solidFill>
          </a:ln>
        </p:spPr>
        <p:txBody>
          <a:bodyPr vert="horz" lIns="96819" tIns="48409" rIns="96819" bIns="48409" rtlCol="0" anchor="ctr">
            <a:normAutofit/>
          </a:bodyPr>
          <a:lstStyle>
            <a:lvl1pPr algn="ctr" defTabSz="1005840" rtl="0" eaLnBrk="1" latinLnBrk="0" hangingPunct="1">
              <a:lnSpc>
                <a:spcPct val="90000"/>
              </a:lnSpc>
              <a:spcBef>
                <a:spcPct val="0"/>
              </a:spcBef>
              <a:buNone/>
              <a:defRPr sz="6600" kern="1200">
                <a:solidFill>
                  <a:schemeClr val="tx1"/>
                </a:solidFill>
                <a:latin typeface="+mj-lt"/>
                <a:ea typeface="+mj-ea"/>
                <a:cs typeface="+mj-cs"/>
              </a:defRPr>
            </a:lvl1pPr>
          </a:lstStyle>
          <a:p>
            <a:pPr defTabSz="968167">
              <a:spcAft>
                <a:spcPts val="635"/>
              </a:spcAft>
            </a:pPr>
            <a:r>
              <a:rPr lang="en-US" sz="2118" b="1" dirty="0">
                <a:solidFill>
                  <a:srgbClr val="FFFFFF"/>
                </a:solidFill>
              </a:rPr>
              <a:t>SAP Organizational Chart</a:t>
            </a:r>
          </a:p>
        </p:txBody>
      </p:sp>
      <p:pic>
        <p:nvPicPr>
          <p:cNvPr id="11" name="Picture 10">
            <a:extLst>
              <a:ext uri="{FF2B5EF4-FFF2-40B4-BE49-F238E27FC236}">
                <a16:creationId xmlns:a16="http://schemas.microsoft.com/office/drawing/2014/main" id="{6E465BA1-2D1F-8E4A-8598-FF429E807A7F}"/>
              </a:ext>
            </a:extLst>
          </p:cNvPr>
          <p:cNvPicPr>
            <a:picLocks noChangeAspect="1"/>
          </p:cNvPicPr>
          <p:nvPr/>
        </p:nvPicPr>
        <p:blipFill>
          <a:blip r:embed="rId5"/>
          <a:stretch>
            <a:fillRect/>
          </a:stretch>
        </p:blipFill>
        <p:spPr>
          <a:xfrm>
            <a:off x="450633" y="450565"/>
            <a:ext cx="7625354" cy="5972161"/>
          </a:xfrm>
          <a:prstGeom prst="rect">
            <a:avLst/>
          </a:prstGeom>
        </p:spPr>
      </p:pic>
    </p:spTree>
    <p:extLst>
      <p:ext uri="{BB962C8B-B14F-4D97-AF65-F5344CB8AC3E}">
        <p14:creationId xmlns:p14="http://schemas.microsoft.com/office/powerpoint/2010/main" val="2198486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957B70-0890-4747-942E-CBC06C391743}"/>
              </a:ext>
            </a:extLst>
          </p:cNvPr>
          <p:cNvPicPr>
            <a:picLocks noChangeAspect="1"/>
          </p:cNvPicPr>
          <p:nvPr/>
        </p:nvPicPr>
        <p:blipFill>
          <a:blip r:embed="rId2">
            <a:alphaModFix amt="62000"/>
          </a:blip>
          <a:stretch>
            <a:fillRect/>
          </a:stretch>
        </p:blipFill>
        <p:spPr>
          <a:xfrm>
            <a:off x="10508" y="-1061695"/>
            <a:ext cx="12102662" cy="8114285"/>
          </a:xfrm>
          <a:prstGeom prst="rect">
            <a:avLst/>
          </a:prstGeom>
        </p:spPr>
      </p:pic>
      <p:sp>
        <p:nvSpPr>
          <p:cNvPr id="6" name="Rectangle 5">
            <a:extLst>
              <a:ext uri="{FF2B5EF4-FFF2-40B4-BE49-F238E27FC236}">
                <a16:creationId xmlns:a16="http://schemas.microsoft.com/office/drawing/2014/main" id="{B12D11D3-1C94-B94F-A540-5820D829967D}"/>
              </a:ext>
            </a:extLst>
          </p:cNvPr>
          <p:cNvSpPr/>
          <p:nvPr/>
        </p:nvSpPr>
        <p:spPr>
          <a:xfrm>
            <a:off x="7742098" y="0"/>
            <a:ext cx="4239694" cy="6858000"/>
          </a:xfrm>
          <a:prstGeom prst="rect">
            <a:avLst/>
          </a:prstGeom>
          <a:solidFill>
            <a:schemeClr val="bg2">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ame 1">
            <a:extLst>
              <a:ext uri="{FF2B5EF4-FFF2-40B4-BE49-F238E27FC236}">
                <a16:creationId xmlns:a16="http://schemas.microsoft.com/office/drawing/2014/main" id="{5BFD99A2-B10D-1E44-9965-40C6D23FB968}"/>
              </a:ext>
            </a:extLst>
          </p:cNvPr>
          <p:cNvSpPr/>
          <p:nvPr/>
        </p:nvSpPr>
        <p:spPr>
          <a:xfrm>
            <a:off x="0" y="0"/>
            <a:ext cx="12192000" cy="6858000"/>
          </a:xfrm>
          <a:prstGeom prst="frame">
            <a:avLst>
              <a:gd name="adj1" fmla="val 43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Graphic 7">
            <a:extLst>
              <a:ext uri="{FF2B5EF4-FFF2-40B4-BE49-F238E27FC236}">
                <a16:creationId xmlns:a16="http://schemas.microsoft.com/office/drawing/2014/main" id="{A484F428-0CB4-F043-9AD2-8226BA05D7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0551" y="5998633"/>
            <a:ext cx="1020817" cy="408327"/>
          </a:xfrm>
          <a:prstGeom prst="rect">
            <a:avLst/>
          </a:prstGeom>
        </p:spPr>
      </p:pic>
      <p:sp>
        <p:nvSpPr>
          <p:cNvPr id="9" name="Title 1">
            <a:extLst>
              <a:ext uri="{FF2B5EF4-FFF2-40B4-BE49-F238E27FC236}">
                <a16:creationId xmlns:a16="http://schemas.microsoft.com/office/drawing/2014/main" id="{8F2FC1EC-6026-3345-9B31-42312C66A005}"/>
              </a:ext>
            </a:extLst>
          </p:cNvPr>
          <p:cNvSpPr txBox="1">
            <a:spLocks/>
          </p:cNvSpPr>
          <p:nvPr/>
        </p:nvSpPr>
        <p:spPr>
          <a:xfrm>
            <a:off x="8981002" y="2055931"/>
            <a:ext cx="2692456" cy="2462357"/>
          </a:xfrm>
          <a:prstGeom prst="ellipse">
            <a:avLst/>
          </a:prstGeom>
          <a:solidFill>
            <a:srgbClr val="262626"/>
          </a:solidFill>
          <a:ln w="174625" cmpd="thinThick">
            <a:solidFill>
              <a:srgbClr val="262626"/>
            </a:solidFill>
          </a:ln>
        </p:spPr>
        <p:txBody>
          <a:bodyPr vert="horz" lIns="96819" tIns="48409" rIns="96819" bIns="48409" rtlCol="0" anchor="ctr">
            <a:normAutofit/>
          </a:bodyPr>
          <a:lstStyle>
            <a:lvl1pPr algn="ctr" defTabSz="1005840" rtl="0" eaLnBrk="1" latinLnBrk="0" hangingPunct="1">
              <a:lnSpc>
                <a:spcPct val="90000"/>
              </a:lnSpc>
              <a:spcBef>
                <a:spcPct val="0"/>
              </a:spcBef>
              <a:buNone/>
              <a:defRPr sz="6600" kern="1200">
                <a:solidFill>
                  <a:schemeClr val="tx1"/>
                </a:solidFill>
                <a:latin typeface="+mj-lt"/>
                <a:ea typeface="+mj-ea"/>
                <a:cs typeface="+mj-cs"/>
              </a:defRPr>
            </a:lvl1pPr>
          </a:lstStyle>
          <a:p>
            <a:pPr defTabSz="968167">
              <a:spcAft>
                <a:spcPts val="635"/>
              </a:spcAft>
            </a:pPr>
            <a:r>
              <a:rPr lang="en-US" sz="2118" b="1" dirty="0">
                <a:solidFill>
                  <a:srgbClr val="FFFFFF"/>
                </a:solidFill>
              </a:rPr>
              <a:t>SAP Design &amp; Realize Project Phases</a:t>
            </a:r>
          </a:p>
        </p:txBody>
      </p:sp>
      <p:pic>
        <p:nvPicPr>
          <p:cNvPr id="10" name="Picture 9">
            <a:extLst>
              <a:ext uri="{FF2B5EF4-FFF2-40B4-BE49-F238E27FC236}">
                <a16:creationId xmlns:a16="http://schemas.microsoft.com/office/drawing/2014/main" id="{B9423B8B-312C-B547-A5A4-FD81193D5AC6}"/>
              </a:ext>
            </a:extLst>
          </p:cNvPr>
          <p:cNvPicPr>
            <a:picLocks noChangeAspect="1"/>
          </p:cNvPicPr>
          <p:nvPr/>
        </p:nvPicPr>
        <p:blipFill>
          <a:blip r:embed="rId5"/>
          <a:stretch>
            <a:fillRect/>
          </a:stretch>
        </p:blipFill>
        <p:spPr>
          <a:xfrm>
            <a:off x="450632" y="391041"/>
            <a:ext cx="8362292" cy="6089989"/>
          </a:xfrm>
          <a:prstGeom prst="rect">
            <a:avLst/>
          </a:prstGeom>
        </p:spPr>
      </p:pic>
    </p:spTree>
    <p:extLst>
      <p:ext uri="{BB962C8B-B14F-4D97-AF65-F5344CB8AC3E}">
        <p14:creationId xmlns:p14="http://schemas.microsoft.com/office/powerpoint/2010/main" val="3505558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B11AB985-606F-7F44-A6A3-30535BE56AED}"/>
              </a:ext>
            </a:extLst>
          </p:cNvPr>
          <p:cNvPicPr>
            <a:picLocks noChangeAspect="1"/>
          </p:cNvPicPr>
          <p:nvPr/>
        </p:nvPicPr>
        <p:blipFill>
          <a:blip r:embed="rId2"/>
          <a:stretch>
            <a:fillRect/>
          </a:stretch>
        </p:blipFill>
        <p:spPr>
          <a:xfrm>
            <a:off x="146050" y="254000"/>
            <a:ext cx="11899900" cy="6350000"/>
          </a:xfrm>
          <a:prstGeom prst="rect">
            <a:avLst/>
          </a:prstGeom>
        </p:spPr>
      </p:pic>
      <p:sp>
        <p:nvSpPr>
          <p:cNvPr id="3" name="Frame 2">
            <a:extLst>
              <a:ext uri="{FF2B5EF4-FFF2-40B4-BE49-F238E27FC236}">
                <a16:creationId xmlns:a16="http://schemas.microsoft.com/office/drawing/2014/main" id="{84BFD49F-D4B3-A64A-9E4D-48CB0539EAFD}"/>
              </a:ext>
            </a:extLst>
          </p:cNvPr>
          <p:cNvSpPr/>
          <p:nvPr/>
        </p:nvSpPr>
        <p:spPr>
          <a:xfrm>
            <a:off x="0" y="0"/>
            <a:ext cx="12192000" cy="6858000"/>
          </a:xfrm>
          <a:prstGeom prst="frame">
            <a:avLst>
              <a:gd name="adj1" fmla="val 43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6" name="Graphic 65">
            <a:extLst>
              <a:ext uri="{FF2B5EF4-FFF2-40B4-BE49-F238E27FC236}">
                <a16:creationId xmlns:a16="http://schemas.microsoft.com/office/drawing/2014/main" id="{EF34057C-B860-4B4E-A5FD-E773143A30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0551" y="5998633"/>
            <a:ext cx="1020817" cy="408327"/>
          </a:xfrm>
          <a:prstGeom prst="rect">
            <a:avLst/>
          </a:prstGeom>
        </p:spPr>
      </p:pic>
    </p:spTree>
    <p:extLst>
      <p:ext uri="{BB962C8B-B14F-4D97-AF65-F5344CB8AC3E}">
        <p14:creationId xmlns:p14="http://schemas.microsoft.com/office/powerpoint/2010/main" val="20022523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1299</Words>
  <Application>Microsoft Macintosh PowerPoint</Application>
  <PresentationFormat>Widescreen</PresentationFormat>
  <Paragraphs>184</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Wingdings</vt:lpstr>
      <vt:lpstr>Office Theme</vt:lpstr>
      <vt:lpstr>SAP 101 Technical Basics</vt:lpstr>
      <vt:lpstr>PowerPoint Presentation</vt:lpstr>
      <vt:lpstr>Project Phases</vt:lpstr>
      <vt:lpstr>PowerPoint Presentation</vt:lpstr>
      <vt:lpstr>Legend</vt:lpstr>
      <vt:lpstr>Tables 101</vt:lpstr>
      <vt:lpstr>PowerPoint Presentation</vt:lpstr>
      <vt:lpstr>PowerPoint Presentation</vt:lpstr>
      <vt:lpstr>PowerPoint Presentation</vt:lpstr>
      <vt:lpstr>Finding Technical Field Name &amp; Table</vt:lpstr>
      <vt:lpstr>Configuration</vt:lpstr>
      <vt:lpstr>Screenshots for Reference</vt:lpstr>
      <vt:lpstr>PowerPoint Presentation</vt:lpstr>
      <vt:lpstr>Creating Transports</vt:lpstr>
      <vt:lpstr>Creating Transports</vt:lpstr>
      <vt:lpstr>Creating Transports</vt:lpstr>
      <vt:lpstr>Fixing Errors</vt:lpstr>
      <vt:lpstr>Fiori vs GUI</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SAP 101 Technical Basics</dc:title>
  <dc:creator>Jaimee Lombard</dc:creator>
  <cp:lastModifiedBy>Jaimee Lombard</cp:lastModifiedBy>
  <cp:revision>11</cp:revision>
  <dcterms:created xsi:type="dcterms:W3CDTF">2019-04-30T19:18:04Z</dcterms:created>
  <dcterms:modified xsi:type="dcterms:W3CDTF">2020-05-04T21:57:40Z</dcterms:modified>
</cp:coreProperties>
</file>